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3"/>
  </p:notesMasterIdLst>
  <p:sldIdLst>
    <p:sldId id="256" r:id="rId2"/>
    <p:sldId id="510" r:id="rId3"/>
    <p:sldId id="576" r:id="rId4"/>
    <p:sldId id="577" r:id="rId5"/>
    <p:sldId id="578" r:id="rId6"/>
    <p:sldId id="515" r:id="rId7"/>
    <p:sldId id="575" r:id="rId8"/>
    <p:sldId id="584" r:id="rId9"/>
    <p:sldId id="586" r:id="rId10"/>
    <p:sldId id="585" r:id="rId11"/>
    <p:sldId id="579" r:id="rId12"/>
    <p:sldId id="580" r:id="rId13"/>
    <p:sldId id="582" r:id="rId14"/>
    <p:sldId id="581" r:id="rId15"/>
    <p:sldId id="587" r:id="rId16"/>
    <p:sldId id="583" r:id="rId17"/>
    <p:sldId id="588" r:id="rId18"/>
    <p:sldId id="589" r:id="rId19"/>
    <p:sldId id="514" r:id="rId20"/>
    <p:sldId id="541" r:id="rId21"/>
    <p:sldId id="591" r:id="rId22"/>
    <p:sldId id="592" r:id="rId23"/>
    <p:sldId id="594" r:id="rId24"/>
    <p:sldId id="535" r:id="rId25"/>
    <p:sldId id="573" r:id="rId26"/>
    <p:sldId id="558" r:id="rId27"/>
    <p:sldId id="537" r:id="rId28"/>
    <p:sldId id="539" r:id="rId29"/>
    <p:sldId id="593" r:id="rId30"/>
    <p:sldId id="518" r:id="rId31"/>
    <p:sldId id="542" r:id="rId32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BD"/>
    <a:srgbClr val="F0E0A4"/>
    <a:srgbClr val="56397B"/>
    <a:srgbClr val="C4D69B"/>
    <a:srgbClr val="CDC08D"/>
    <a:srgbClr val="CE4143"/>
    <a:srgbClr val="999999"/>
    <a:srgbClr val="D97577"/>
    <a:srgbClr val="E1B7BB"/>
    <a:srgbClr val="D4D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90423" autoAdjust="0"/>
  </p:normalViewPr>
  <p:slideViewPr>
    <p:cSldViewPr>
      <p:cViewPr varScale="1">
        <p:scale>
          <a:sx n="133" d="100"/>
          <a:sy n="133" d="100"/>
        </p:scale>
        <p:origin x="1304" y="192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2/5/24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programs which aren't hierarchical are better represented using </a:t>
            </a:r>
            <a:r>
              <a:rPr lang="en-US" i="1" dirty="0"/>
              <a:t>concurrency </a:t>
            </a:r>
            <a:r>
              <a:rPr lang="en-US" i="0" dirty="0"/>
              <a:t>or </a:t>
            </a:r>
            <a:r>
              <a:rPr lang="en-US" i="1" dirty="0"/>
              <a:t>coroutines</a:t>
            </a:r>
            <a:endParaRPr lang="en-US" i="0" dirty="0"/>
          </a:p>
          <a:p>
            <a:r>
              <a:rPr lang="en-US" i="0" dirty="0"/>
              <a:t>- concurrency is usually done with multiple threads or processes – two or more functions running </a:t>
            </a:r>
            <a:r>
              <a:rPr lang="en-US" i="1" dirty="0"/>
              <a:t>at the same time</a:t>
            </a:r>
          </a:p>
          <a:p>
            <a:r>
              <a:rPr lang="en-US" i="0" dirty="0"/>
              <a:t>- coroutines haven't historically been very common but are becoming more popular</a:t>
            </a:r>
          </a:p>
          <a:p>
            <a:r>
              <a:rPr lang="en-US" i="0" dirty="0"/>
              <a:t>	- instead of function A waiting for function B to finish…</a:t>
            </a:r>
          </a:p>
          <a:p>
            <a:r>
              <a:rPr lang="en-US" i="0" dirty="0"/>
              <a:t>	- coroutine A and coroutine B can pass control </a:t>
            </a:r>
            <a:r>
              <a:rPr lang="en-US" i="1" dirty="0"/>
              <a:t>back and forth</a:t>
            </a:r>
            <a:r>
              <a:rPr lang="en-US" i="0" dirty="0"/>
              <a:t> without either one finishing</a:t>
            </a:r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17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has really improved the quality of my own code. you should really try it as your programs get bigger!!!</a:t>
            </a:r>
          </a:p>
          <a:p>
            <a:r>
              <a:rPr lang="en-US" dirty="0"/>
              <a:t>- each function reads like English, and I can see at a glance what happens and in what order.</a:t>
            </a:r>
          </a:p>
          <a:p>
            <a:r>
              <a:rPr lang="en-US" dirty="0"/>
              <a:t>- if I have a bug, it's much easier to track down where the bug is, because I know the only places it </a:t>
            </a:r>
            <a:r>
              <a:rPr lang="en-US" i="1" dirty="0"/>
              <a:t>could</a:t>
            </a:r>
            <a:r>
              <a:rPr lang="en-US" i="0" dirty="0"/>
              <a:t> be happening.</a:t>
            </a:r>
          </a:p>
          <a:p>
            <a:r>
              <a:rPr lang="en-US" i="0" dirty="0"/>
              <a:t>- if I want to reorder the steps or add new ones, it's super easy cause it's just changing single lines.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1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very old ISAs developed before HLLs and functions were in widespread use lacked some or all of these features</a:t>
            </a:r>
          </a:p>
          <a:p>
            <a:r>
              <a:rPr lang="en-US" dirty="0"/>
              <a:t>	- but unless you're an enthusiast for computers from the 1960s and earlier, you'll probably never encounter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16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…we're not </a:t>
            </a:r>
            <a:r>
              <a:rPr lang="en-US" dirty="0" err="1"/>
              <a:t>gonna</a:t>
            </a:r>
            <a:r>
              <a:rPr lang="en-US" dirty="0"/>
              <a:t> learn </a:t>
            </a:r>
            <a:r>
              <a:rPr lang="en-US" i="1" dirty="0"/>
              <a:t>every</a:t>
            </a:r>
            <a:r>
              <a:rPr lang="en-US" i="0" dirty="0"/>
              <a:t> part of the MIPS calling convention, just the important and relevant parts.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16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basically, the PC says "what step are we on?"</a:t>
            </a:r>
          </a:p>
          <a:p>
            <a:r>
              <a:rPr lang="en-US" dirty="0"/>
              <a:t>	- and by changing the PC, we can </a:t>
            </a:r>
            <a:r>
              <a:rPr lang="en-US" i="1" dirty="0"/>
              <a:t>change</a:t>
            </a:r>
            <a:r>
              <a:rPr lang="en-US" dirty="0"/>
              <a:t> what step we're on – that's control flow</a:t>
            </a:r>
          </a:p>
          <a:p>
            <a:r>
              <a:rPr lang="en-US" dirty="0"/>
              <a:t>- you can see the pc register at the bottom of the registers pane in MARS, and when you single-step, you can watch it change</a:t>
            </a:r>
          </a:p>
          <a:p>
            <a:r>
              <a:rPr lang="en-US" dirty="0"/>
              <a:t>- a conditional branch can set the PC to one of </a:t>
            </a:r>
            <a:r>
              <a:rPr lang="en-US" i="1" dirty="0"/>
              <a:t>two</a:t>
            </a:r>
            <a:r>
              <a:rPr lang="en-US" i="0" dirty="0"/>
              <a:t> values </a:t>
            </a:r>
            <a:r>
              <a:rPr lang="mr-IN" i="0" dirty="0"/>
              <a:t>–</a:t>
            </a:r>
            <a:r>
              <a:rPr lang="en-US" i="0" dirty="0"/>
              <a:t> the</a:t>
            </a:r>
            <a:r>
              <a:rPr lang="en-US" i="0" baseline="0" dirty="0"/>
              <a:t> </a:t>
            </a:r>
            <a:r>
              <a:rPr lang="en-US" i="1" baseline="0" dirty="0"/>
              <a:t>branch target</a:t>
            </a:r>
            <a:r>
              <a:rPr lang="en-US" i="0" baseline="0" dirty="0"/>
              <a:t> (its label), or the next instruction.</a:t>
            </a:r>
            <a:endParaRPr lang="en-US" dirty="0"/>
          </a:p>
          <a:p>
            <a:r>
              <a:rPr lang="en-US" dirty="0"/>
              <a:t>- the addresses are multiples of 4 (end in 0, 4, 8, C in hex)</a:t>
            </a:r>
          </a:p>
          <a:p>
            <a:r>
              <a:rPr lang="en-US" dirty="0"/>
              <a:t>	- this means instructions are 4 bytes each, so they are 4 byte aligned.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07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THAT IN MIND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93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nothing is stopping you from putting multiple </a:t>
            </a:r>
            <a:r>
              <a:rPr lang="en-US" b="1" dirty="0" err="1"/>
              <a:t>jr</a:t>
            </a:r>
            <a:r>
              <a:rPr lang="en-US" b="1" dirty="0"/>
              <a:t> </a:t>
            </a:r>
            <a:r>
              <a:rPr lang="en-US" b="1" dirty="0" err="1"/>
              <a:t>ra</a:t>
            </a:r>
            <a:r>
              <a:rPr lang="en-US" b="1" dirty="0"/>
              <a:t> </a:t>
            </a:r>
            <a:r>
              <a:rPr lang="en-US" b="0" dirty="0"/>
              <a:t>in a function</a:t>
            </a:r>
            <a:r>
              <a:rPr lang="en-US" dirty="0"/>
              <a:t>, but it's </a:t>
            </a:r>
            <a:r>
              <a:rPr lang="en-US" dirty="0" err="1"/>
              <a:t>gonna</a:t>
            </a:r>
            <a:r>
              <a:rPr lang="en-US" dirty="0"/>
              <a:t> be horrible if you do! so don't!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69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regular "j" just copies a label address into the PC. that's it.</a:t>
            </a:r>
          </a:p>
          <a:p>
            <a:r>
              <a:rPr lang="en-US" dirty="0"/>
              <a:t>- </a:t>
            </a:r>
            <a:r>
              <a:rPr lang="en-US" dirty="0" err="1"/>
              <a:t>jal</a:t>
            </a:r>
            <a:r>
              <a:rPr lang="en-US" dirty="0"/>
              <a:t> and </a:t>
            </a:r>
            <a:r>
              <a:rPr lang="en-US" dirty="0" err="1"/>
              <a:t>jr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go together like bookends.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34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so if you get an exam question asking you to describe what branches do… now you know what NOT to write!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6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77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28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is the softest of softballs. </a:t>
            </a:r>
            <a:r>
              <a:rPr lang="en-US" dirty="0" err="1"/>
              <a:t>cmon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return value always comes out in v0, but argument needs to be in a0… </a:t>
            </a:r>
            <a:r>
              <a:rPr lang="en-US" b="1" dirty="0"/>
              <a:t>move</a:t>
            </a:r>
            <a:r>
              <a:rPr lang="en-US" b="0" dirty="0"/>
              <a:t> to the rescue!</a:t>
            </a:r>
          </a:p>
          <a:p>
            <a:r>
              <a:rPr lang="en-US" b="0" dirty="0"/>
              <a:t>- get it? </a:t>
            </a:r>
            <a:r>
              <a:rPr lang="en-US" b="0" dirty="0" err="1"/>
              <a:t>eleph-ino</a:t>
            </a:r>
            <a:r>
              <a:rPr lang="en-US" b="0" dirty="0"/>
              <a:t>? hell if I know? GET IT???????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50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- if only there were a way to remember arbitrarily many return addresses </a:t>
            </a:r>
            <a:r>
              <a:rPr lang="en-US" sz="1050" baseline="0" dirty="0"/>
              <a:t>😔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81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ask them to open the gate</a:t>
            </a:r>
          </a:p>
          <a:p>
            <a:r>
              <a:rPr lang="en-US" dirty="0"/>
              <a:t>2. chase your dog and catch it</a:t>
            </a:r>
          </a:p>
          <a:p>
            <a:r>
              <a:rPr lang="en-US" dirty="0"/>
              <a:t>3. take your dog home and get the ice scraper</a:t>
            </a:r>
          </a:p>
          <a:p>
            <a:r>
              <a:rPr lang="en-US" dirty="0"/>
              <a:t>4. scrape the ice off your car door so you can get in</a:t>
            </a:r>
          </a:p>
          <a:p>
            <a:r>
              <a:rPr lang="en-US" dirty="0"/>
              <a:t>5. help your neighbor jump their car</a:t>
            </a:r>
          </a:p>
          <a:p>
            <a:r>
              <a:rPr lang="en-US" dirty="0"/>
              <a:t>6. finish watching what you were watching!!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9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it doesn't matter if you use an explicit </a:t>
            </a:r>
            <a:r>
              <a:rPr lang="en-US" b="1" baseline="0" dirty="0"/>
              <a:t>return</a:t>
            </a:r>
            <a:r>
              <a:rPr lang="en-US" b="0" u="none" baseline="0" dirty="0"/>
              <a:t> or not…</a:t>
            </a:r>
          </a:p>
          <a:p>
            <a:r>
              <a:rPr lang="en-US" b="0" u="none" baseline="0" dirty="0"/>
              <a:t>	- when the callee finishes, it goes back to the </a:t>
            </a:r>
            <a:r>
              <a:rPr lang="en-US" b="1" u="none" baseline="0" dirty="0"/>
              <a:t>line after the call </a:t>
            </a:r>
            <a:r>
              <a:rPr lang="en-US" b="0" u="none" baseline="0" dirty="0"/>
              <a:t>in the caller.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14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a </a:t>
            </a:r>
            <a:r>
              <a:rPr lang="en-US" b="1" dirty="0"/>
              <a:t>method</a:t>
            </a:r>
            <a:r>
              <a:rPr lang="en-US" dirty="0"/>
              <a:t> is a </a:t>
            </a:r>
            <a:r>
              <a:rPr lang="en-US" i="1" dirty="0"/>
              <a:t>special kind </a:t>
            </a:r>
            <a:r>
              <a:rPr lang="en-US" dirty="0"/>
              <a:t>of function; </a:t>
            </a:r>
            <a:r>
              <a:rPr lang="en-US" b="1" dirty="0"/>
              <a:t>function</a:t>
            </a:r>
            <a:r>
              <a:rPr lang="en-US" dirty="0"/>
              <a:t> is a more general term</a:t>
            </a:r>
          </a:p>
          <a:p>
            <a:r>
              <a:rPr lang="en-US" dirty="0"/>
              <a:t>	- </a:t>
            </a:r>
            <a:r>
              <a:rPr lang="en-US" i="0" dirty="0"/>
              <a:t>in OOP, a method is "a function that 'belongs to' an object"</a:t>
            </a:r>
          </a:p>
          <a:p>
            <a:r>
              <a:rPr lang="en-US" i="0" dirty="0"/>
              <a:t>	- "</a:t>
            </a:r>
            <a:r>
              <a:rPr lang="en-US" i="0" dirty="0" err="1"/>
              <a:t>a.b</a:t>
            </a:r>
            <a:r>
              <a:rPr lang="en-US" i="0" dirty="0"/>
              <a:t>()" is kind of like calling "b(a)" where "a" becomes "this" within the method</a:t>
            </a:r>
          </a:p>
          <a:p>
            <a:r>
              <a:rPr lang="en-US" i="0" dirty="0"/>
              <a:t>	- but if you have subtyping and virtual methods, "</a:t>
            </a:r>
            <a:r>
              <a:rPr lang="en-US" i="0" dirty="0" err="1"/>
              <a:t>a.b</a:t>
            </a:r>
            <a:r>
              <a:rPr lang="en-US" i="0" dirty="0"/>
              <a:t>()" </a:t>
            </a:r>
            <a:r>
              <a:rPr lang="en-US" i="1" dirty="0"/>
              <a:t>is</a:t>
            </a:r>
            <a:r>
              <a:rPr lang="en-US" i="0" dirty="0"/>
              <a:t> more complex than "b(a)"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98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 HUGE part of programming is </a:t>
            </a:r>
            <a:r>
              <a:rPr lang="en-US" b="1" dirty="0"/>
              <a:t>managing complexity.</a:t>
            </a:r>
            <a:endParaRPr lang="en-US" b="0" dirty="0"/>
          </a:p>
          <a:p>
            <a:r>
              <a:rPr lang="en-US" b="0" dirty="0"/>
              <a:t>- it's far easier to work with tiny, self-contained pieces of code that fit together in neat ways…</a:t>
            </a:r>
          </a:p>
          <a:p>
            <a:r>
              <a:rPr lang="en-US" b="0" dirty="0"/>
              <a:t>	- …than it is to work with huge, amorphous functions that can't be reused or reordered easily.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92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these vocabulary words are absolutely essential to use correctly in CS. do not misuse them.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- it would be like calling a molecule an "element" or something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5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first one is a "Hello world"</a:t>
            </a:r>
          </a:p>
          <a:p>
            <a:r>
              <a:rPr lang="en-US" dirty="0"/>
              <a:t>- second one is a slightly more complex program</a:t>
            </a:r>
          </a:p>
          <a:p>
            <a:r>
              <a:rPr lang="en-US" dirty="0"/>
              <a:t>- third one is just part of a larger program, like your project will be</a:t>
            </a:r>
          </a:p>
          <a:p>
            <a:r>
              <a:rPr lang="en-US" b="1" dirty="0"/>
              <a:t>- a recursive function would point to itself!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8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applies to HLLs too!!</a:t>
            </a:r>
          </a:p>
          <a:p>
            <a:r>
              <a:rPr lang="en-US" dirty="0"/>
              <a:t>- I see a LOT of people in e.g. 449 calling "the next" function at the end of each function, and it's wrong, always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19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>
                <a:latin typeface="+mj-lt"/>
              </a:rPr>
              <a:t>Functions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 </a:t>
            </a:r>
            <a:r>
              <a:rPr lang="en-US" dirty="0"/>
              <a:t>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981A-C86C-DB4A-9E07-B5F1FD6D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and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E92B-94FF-9D4F-92CF-D0EBA5305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function call </a:t>
            </a:r>
            <a:r>
              <a:rPr lang="en-US" dirty="0"/>
              <a:t>pauses the caller and runs the callee </a:t>
            </a:r>
            <a:r>
              <a:rPr lang="en-US" b="1" dirty="0"/>
              <a:t>to completion.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52038-D9CF-FD44-891D-A4C48BA7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1654A-7830-E042-B97D-99214DEE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BCDF9-8A8D-8844-A2E4-341917FD4A5C}"/>
              </a:ext>
            </a:extLst>
          </p:cNvPr>
          <p:cNvSpPr txBox="1"/>
          <p:nvPr/>
        </p:nvSpPr>
        <p:spPr>
          <a:xfrm>
            <a:off x="3688585" y="910972"/>
            <a:ext cx="1766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knife()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8ED519-8933-8B48-9010-88FB2BDB460E}"/>
              </a:ext>
            </a:extLst>
          </p:cNvPr>
          <p:cNvSpPr txBox="1"/>
          <p:nvPr/>
        </p:nvSpPr>
        <p:spPr>
          <a:xfrm>
            <a:off x="990600" y="1495747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this</a:t>
            </a:r>
            <a:r>
              <a:rPr lang="en-US" sz="2200" dirty="0"/>
              <a:t> is what a function call looks like in most HLLs.</a:t>
            </a:r>
          </a:p>
          <a:p>
            <a:pPr algn="ctr"/>
            <a:r>
              <a:rPr lang="en-US" sz="2200" dirty="0"/>
              <a:t>this is the </a:t>
            </a:r>
            <a:r>
              <a:rPr lang="en-US" sz="2200" i="1" dirty="0"/>
              <a:t>only</a:t>
            </a:r>
            <a:r>
              <a:rPr lang="en-US" sz="2200" dirty="0"/>
              <a:t> thing that is a function call.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</a:rPr>
              <a:t>you cannot use the verb "call" to mean </a:t>
            </a:r>
            <a:r>
              <a:rPr lang="en-US" sz="2200" i="1" dirty="0">
                <a:solidFill>
                  <a:srgbClr val="FF0000"/>
                </a:solidFill>
              </a:rPr>
              <a:t>anything else.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2E1665-1FA3-BD4F-860F-E9B877219052}"/>
              </a:ext>
            </a:extLst>
          </p:cNvPr>
          <p:cNvSpPr txBox="1"/>
          <p:nvPr/>
        </p:nvSpPr>
        <p:spPr>
          <a:xfrm>
            <a:off x="2116015" y="3157827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F5F17F-3E5F-8B40-A140-B9C9F1502DDC}"/>
              </a:ext>
            </a:extLst>
          </p:cNvPr>
          <p:cNvSpPr txBox="1"/>
          <p:nvPr/>
        </p:nvSpPr>
        <p:spPr>
          <a:xfrm>
            <a:off x="4267200" y="2665384"/>
            <a:ext cx="31229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   ...code...</a:t>
            </a:r>
          </a:p>
          <a:p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45025A-95A3-D848-A562-89DB406E911B}"/>
              </a:ext>
            </a:extLst>
          </p:cNvPr>
          <p:cNvSpPr txBox="1"/>
          <p:nvPr/>
        </p:nvSpPr>
        <p:spPr>
          <a:xfrm>
            <a:off x="304800" y="380424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</a:t>
            </a:r>
            <a:r>
              <a:rPr lang="en-US" sz="2200" b="1" dirty="0"/>
              <a:t>function return </a:t>
            </a:r>
            <a:r>
              <a:rPr lang="en-US" sz="2200" dirty="0"/>
              <a:t>stops running the callee and resumes the caller.</a:t>
            </a:r>
          </a:p>
          <a:p>
            <a:pPr algn="ctr"/>
            <a:r>
              <a:rPr lang="en-US" sz="2200" dirty="0"/>
              <a:t>it's </a:t>
            </a:r>
            <a:r>
              <a:rPr lang="en-US" sz="2200" i="1" dirty="0"/>
              <a:t>still called a return</a:t>
            </a:r>
            <a:r>
              <a:rPr lang="en-US" sz="2200" dirty="0"/>
              <a:t> even if you "hit the end of the function."</a:t>
            </a:r>
          </a:p>
        </p:txBody>
      </p:sp>
    </p:spTree>
    <p:extLst>
      <p:ext uri="{BB962C8B-B14F-4D97-AF65-F5344CB8AC3E}">
        <p14:creationId xmlns:p14="http://schemas.microsoft.com/office/powerpoint/2010/main" val="3378901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bldLvl="3"/>
      <p:bldP spid="11" grpId="0"/>
      <p:bldP spid="12" grpId="0"/>
      <p:bldP spid="1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ED4D-2D7B-4640-8AE1-36BB8BD3C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Call graphs</a:t>
            </a:r>
            <a:br>
              <a:rPr lang="en-US" dirty="0"/>
            </a:br>
            <a:r>
              <a:rPr lang="en-US" sz="900" dirty="0">
                <a:solidFill>
                  <a:srgbClr val="FFFFFF"/>
                </a:solidFill>
              </a:rPr>
              <a:t>Finish by :35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91F89-9708-3C45-BED4-4EAAC0498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0C09A-E669-8D45-BB02-90748416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73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EAEB7-3E94-404B-B3DE-BE3424C4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Digraph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0170-17CD-4640-B90C-8E7F14BAA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call graph</a:t>
            </a:r>
            <a:r>
              <a:rPr lang="en-US" dirty="0"/>
              <a:t> is a diagram of </a:t>
            </a:r>
            <a:r>
              <a:rPr lang="en-US" b="1" dirty="0"/>
              <a:t>which functions call one another.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5F981-7FD7-9549-8D17-A32DE4EE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E3D60-5644-1A41-BD2E-73A3EAD6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E177B8-C8AD-A14B-AF1A-9F02AB1FC5CA}"/>
              </a:ext>
            </a:extLst>
          </p:cNvPr>
          <p:cNvGrpSpPr/>
          <p:nvPr/>
        </p:nvGrpSpPr>
        <p:grpSpPr>
          <a:xfrm>
            <a:off x="602064" y="1104900"/>
            <a:ext cx="1226736" cy="1334030"/>
            <a:chOff x="602064" y="1104900"/>
            <a:chExt cx="1226736" cy="1334030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8C869793-FE6E-F645-A433-52A8AAABA5A9}"/>
                </a:ext>
              </a:extLst>
            </p:cNvPr>
            <p:cNvSpPr/>
            <p:nvPr/>
          </p:nvSpPr>
          <p:spPr>
            <a:xfrm>
              <a:off x="723900" y="1104900"/>
              <a:ext cx="990600" cy="45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main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A13D9FFF-689D-2C48-83E2-7183DF4990F7}"/>
                </a:ext>
              </a:extLst>
            </p:cNvPr>
            <p:cNvSpPr/>
            <p:nvPr/>
          </p:nvSpPr>
          <p:spPr>
            <a:xfrm>
              <a:off x="602064" y="1981730"/>
              <a:ext cx="1226736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println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CF18B7C-24B0-D14B-8DC4-20E1E41BD1CF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1215432" y="1562100"/>
              <a:ext cx="3768" cy="4196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E6FD67-FD1C-164C-B62E-B44B180E85E0}"/>
              </a:ext>
            </a:extLst>
          </p:cNvPr>
          <p:cNvGrpSpPr/>
          <p:nvPr/>
        </p:nvGrpSpPr>
        <p:grpSpPr>
          <a:xfrm>
            <a:off x="2141138" y="1108415"/>
            <a:ext cx="2503137" cy="2216470"/>
            <a:chOff x="2180911" y="1104900"/>
            <a:chExt cx="2503137" cy="2216470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69D28085-C339-BA4C-856D-DA8D609FD0BC}"/>
                </a:ext>
              </a:extLst>
            </p:cNvPr>
            <p:cNvSpPr/>
            <p:nvPr/>
          </p:nvSpPr>
          <p:spPr>
            <a:xfrm>
              <a:off x="2794279" y="1104900"/>
              <a:ext cx="990600" cy="45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main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DDA4FA0A-B1D3-4341-911D-E9AE451F482C}"/>
                </a:ext>
              </a:extLst>
            </p:cNvPr>
            <p:cNvSpPr/>
            <p:nvPr/>
          </p:nvSpPr>
          <p:spPr>
            <a:xfrm>
              <a:off x="3078040" y="2063849"/>
              <a:ext cx="1226736" cy="45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prompt</a:t>
              </a: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16FC6B87-479A-4F4B-9160-1AD35069EDD4}"/>
                </a:ext>
              </a:extLst>
            </p:cNvPr>
            <p:cNvSpPr/>
            <p:nvPr/>
          </p:nvSpPr>
          <p:spPr>
            <a:xfrm>
              <a:off x="3457312" y="2864170"/>
              <a:ext cx="1226736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readln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036AFC0B-69F4-7246-A834-12D579DBDD11}"/>
                </a:ext>
              </a:extLst>
            </p:cNvPr>
            <p:cNvSpPr/>
            <p:nvPr/>
          </p:nvSpPr>
          <p:spPr>
            <a:xfrm>
              <a:off x="2180911" y="2863947"/>
              <a:ext cx="1226736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println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37" name="Curved Connector 36">
              <a:extLst>
                <a:ext uri="{FF2B5EF4-FFF2-40B4-BE49-F238E27FC236}">
                  <a16:creationId xmlns:a16="http://schemas.microsoft.com/office/drawing/2014/main" id="{B07D9583-E111-6445-A385-9E734C1E9DAB}"/>
                </a:ext>
              </a:extLst>
            </p:cNvPr>
            <p:cNvCxnSpPr>
              <a:cxnSpLocks/>
              <a:stCxn id="11" idx="2"/>
              <a:endCxn id="20" idx="0"/>
            </p:cNvCxnSpPr>
            <p:nvPr/>
          </p:nvCxnSpPr>
          <p:spPr>
            <a:xfrm rot="5400000">
              <a:off x="2391006" y="1965373"/>
              <a:ext cx="1301847" cy="495300"/>
            </a:xfrm>
            <a:prstGeom prst="curvedConnector3">
              <a:avLst>
                <a:gd name="adj1" fmla="val 24529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urved Connector 70">
              <a:extLst>
                <a:ext uri="{FF2B5EF4-FFF2-40B4-BE49-F238E27FC236}">
                  <a16:creationId xmlns:a16="http://schemas.microsoft.com/office/drawing/2014/main" id="{7001E645-8217-094A-AEB4-48D9BE6C20C7}"/>
                </a:ext>
              </a:extLst>
            </p:cNvPr>
            <p:cNvCxnSpPr>
              <a:cxnSpLocks/>
              <a:stCxn id="12" idx="2"/>
              <a:endCxn id="20" idx="0"/>
            </p:cNvCxnSpPr>
            <p:nvPr/>
          </p:nvCxnSpPr>
          <p:spPr>
            <a:xfrm rot="5400000">
              <a:off x="3071395" y="2243934"/>
              <a:ext cx="342898" cy="897129"/>
            </a:xfrm>
            <a:prstGeom prst="curvedConnector3">
              <a:avLst>
                <a:gd name="adj1" fmla="val 73443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urved Connector 132">
              <a:extLst>
                <a:ext uri="{FF2B5EF4-FFF2-40B4-BE49-F238E27FC236}">
                  <a16:creationId xmlns:a16="http://schemas.microsoft.com/office/drawing/2014/main" id="{68239CEF-54A7-E546-8364-E63B7D2BBE4B}"/>
                </a:ext>
              </a:extLst>
            </p:cNvPr>
            <p:cNvCxnSpPr>
              <a:cxnSpLocks/>
              <a:stCxn id="12" idx="2"/>
              <a:endCxn id="15" idx="0"/>
            </p:cNvCxnSpPr>
            <p:nvPr/>
          </p:nvCxnSpPr>
          <p:spPr>
            <a:xfrm rot="16200000" flipH="1">
              <a:off x="3709484" y="2502973"/>
              <a:ext cx="343121" cy="379272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urved Connector 135">
              <a:extLst>
                <a:ext uri="{FF2B5EF4-FFF2-40B4-BE49-F238E27FC236}">
                  <a16:creationId xmlns:a16="http://schemas.microsoft.com/office/drawing/2014/main" id="{1E162E3D-4B7A-C34D-8DA2-85B3733920DA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 rot="16200000" flipH="1">
              <a:off x="3239618" y="1612059"/>
              <a:ext cx="501752" cy="401827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2BC7E84-B4DD-CD4D-93AB-16152B69730B}"/>
              </a:ext>
            </a:extLst>
          </p:cNvPr>
          <p:cNvGrpSpPr/>
          <p:nvPr/>
        </p:nvGrpSpPr>
        <p:grpSpPr>
          <a:xfrm>
            <a:off x="4972561" y="1101633"/>
            <a:ext cx="4091792" cy="2746371"/>
            <a:chOff x="4989567" y="1101633"/>
            <a:chExt cx="4091792" cy="2746371"/>
          </a:xfrm>
        </p:grpSpPr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22A60527-015C-2145-BC76-0DAFA6CE0DB2}"/>
                </a:ext>
              </a:extLst>
            </p:cNvPr>
            <p:cNvSpPr/>
            <p:nvPr/>
          </p:nvSpPr>
          <p:spPr>
            <a:xfrm>
              <a:off x="6324600" y="1101633"/>
              <a:ext cx="990600" cy="45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main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9D47152A-DF0F-524C-878B-33036F4F6524}"/>
                </a:ext>
              </a:extLst>
            </p:cNvPr>
            <p:cNvSpPr/>
            <p:nvPr/>
          </p:nvSpPr>
          <p:spPr>
            <a:xfrm>
              <a:off x="5808206" y="1835249"/>
              <a:ext cx="1769926" cy="45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convert_file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62957CE7-260A-BE46-9F1D-E6E470C2AC4F}"/>
                </a:ext>
              </a:extLst>
            </p:cNvPr>
            <p:cNvSpPr/>
            <p:nvPr/>
          </p:nvSpPr>
          <p:spPr>
            <a:xfrm>
              <a:off x="5105857" y="2857500"/>
              <a:ext cx="1612422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read_file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646D473A-EC5F-404B-9854-DD5A5298D974}"/>
                </a:ext>
              </a:extLst>
            </p:cNvPr>
            <p:cNvSpPr/>
            <p:nvPr/>
          </p:nvSpPr>
          <p:spPr>
            <a:xfrm>
              <a:off x="7205845" y="3390804"/>
              <a:ext cx="1875514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output_values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EFA4F9C3-4186-5D47-91A8-1202CFCB4902}"/>
                </a:ext>
              </a:extLst>
            </p:cNvPr>
            <p:cNvCxnSpPr>
              <a:cxnSpLocks/>
              <a:stCxn id="76" idx="2"/>
              <a:endCxn id="77" idx="0"/>
            </p:cNvCxnSpPr>
            <p:nvPr/>
          </p:nvCxnSpPr>
          <p:spPr>
            <a:xfrm flipH="1">
              <a:off x="6693169" y="1558833"/>
              <a:ext cx="126731" cy="2764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urved Connector 82">
              <a:extLst>
                <a:ext uri="{FF2B5EF4-FFF2-40B4-BE49-F238E27FC236}">
                  <a16:creationId xmlns:a16="http://schemas.microsoft.com/office/drawing/2014/main" id="{DF05BF72-2EFF-5E48-BB3B-6151622DE10C}"/>
                </a:ext>
              </a:extLst>
            </p:cNvPr>
            <p:cNvCxnSpPr>
              <a:cxnSpLocks/>
              <a:stCxn id="77" idx="2"/>
              <a:endCxn id="78" idx="0"/>
            </p:cNvCxnSpPr>
            <p:nvPr/>
          </p:nvCxnSpPr>
          <p:spPr>
            <a:xfrm rot="5400000">
              <a:off x="6020094" y="2184424"/>
              <a:ext cx="565051" cy="781101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urved Connector 85">
              <a:extLst>
                <a:ext uri="{FF2B5EF4-FFF2-40B4-BE49-F238E27FC236}">
                  <a16:creationId xmlns:a16="http://schemas.microsoft.com/office/drawing/2014/main" id="{75E3ACB4-4780-6749-ABD8-5B322E9CC538}"/>
                </a:ext>
              </a:extLst>
            </p:cNvPr>
            <p:cNvCxnSpPr>
              <a:cxnSpLocks/>
              <a:stCxn id="77" idx="2"/>
              <a:endCxn id="79" idx="0"/>
            </p:cNvCxnSpPr>
            <p:nvPr/>
          </p:nvCxnSpPr>
          <p:spPr>
            <a:xfrm rot="16200000" flipH="1">
              <a:off x="6869208" y="2116409"/>
              <a:ext cx="1098355" cy="1450433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0AECB006-2627-A84E-A387-B3326175778A}"/>
                </a:ext>
              </a:extLst>
            </p:cNvPr>
            <p:cNvSpPr/>
            <p:nvPr/>
          </p:nvSpPr>
          <p:spPr>
            <a:xfrm>
              <a:off x="4989567" y="3390804"/>
              <a:ext cx="2158456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convert_values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99" name="Curved Connector 98">
              <a:extLst>
                <a:ext uri="{FF2B5EF4-FFF2-40B4-BE49-F238E27FC236}">
                  <a16:creationId xmlns:a16="http://schemas.microsoft.com/office/drawing/2014/main" id="{69C71C2F-E6FD-6D42-A840-5C65C6E12AD2}"/>
                </a:ext>
              </a:extLst>
            </p:cNvPr>
            <p:cNvCxnSpPr>
              <a:cxnSpLocks/>
              <a:stCxn id="77" idx="2"/>
            </p:cNvCxnSpPr>
            <p:nvPr/>
          </p:nvCxnSpPr>
          <p:spPr>
            <a:xfrm rot="16200000" flipH="1">
              <a:off x="6284768" y="2700849"/>
              <a:ext cx="1098354" cy="281553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urved Connector 119">
              <a:extLst>
                <a:ext uri="{FF2B5EF4-FFF2-40B4-BE49-F238E27FC236}">
                  <a16:creationId xmlns:a16="http://schemas.microsoft.com/office/drawing/2014/main" id="{EA9DF3DF-B85A-4B49-8827-AF59E69EF2F5}"/>
                </a:ext>
              </a:extLst>
            </p:cNvPr>
            <p:cNvCxnSpPr>
              <a:cxnSpLocks/>
              <a:stCxn id="76" idx="2"/>
              <a:endCxn id="124" idx="0"/>
            </p:cNvCxnSpPr>
            <p:nvPr/>
          </p:nvCxnSpPr>
          <p:spPr>
            <a:xfrm rot="16200000" flipH="1">
              <a:off x="7277915" y="1100817"/>
              <a:ext cx="292234" cy="1208265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ounded Rectangle 123">
              <a:extLst>
                <a:ext uri="{FF2B5EF4-FFF2-40B4-BE49-F238E27FC236}">
                  <a16:creationId xmlns:a16="http://schemas.microsoft.com/office/drawing/2014/main" id="{9F4C1A1C-4DFF-9F4A-A48E-193BFEFC0D98}"/>
                </a:ext>
              </a:extLst>
            </p:cNvPr>
            <p:cNvSpPr/>
            <p:nvPr/>
          </p:nvSpPr>
          <p:spPr>
            <a:xfrm>
              <a:off x="7711918" y="1851067"/>
              <a:ext cx="632494" cy="45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</p:txBody>
        </p:sp>
        <p:cxnSp>
          <p:nvCxnSpPr>
            <p:cNvPr id="127" name="Curved Connector 126">
              <a:extLst>
                <a:ext uri="{FF2B5EF4-FFF2-40B4-BE49-F238E27FC236}">
                  <a16:creationId xmlns:a16="http://schemas.microsoft.com/office/drawing/2014/main" id="{5F3F0DCF-0871-BB45-9ACA-49CD33F4EE03}"/>
                </a:ext>
              </a:extLst>
            </p:cNvPr>
            <p:cNvCxnSpPr>
              <a:cxnSpLocks/>
              <a:stCxn id="76" idx="2"/>
              <a:endCxn id="128" idx="0"/>
            </p:cNvCxnSpPr>
            <p:nvPr/>
          </p:nvCxnSpPr>
          <p:spPr>
            <a:xfrm rot="16200000" flipH="1">
              <a:off x="7611539" y="767193"/>
              <a:ext cx="292234" cy="1875513"/>
            </a:xfrm>
            <a:prstGeom prst="curvedConnector3">
              <a:avLst>
                <a:gd name="adj1" fmla="val 25133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>
              <a:extLst>
                <a:ext uri="{FF2B5EF4-FFF2-40B4-BE49-F238E27FC236}">
                  <a16:creationId xmlns:a16="http://schemas.microsoft.com/office/drawing/2014/main" id="{21098FA7-5801-5042-805E-A1A924F4219D}"/>
                </a:ext>
              </a:extLst>
            </p:cNvPr>
            <p:cNvSpPr/>
            <p:nvPr/>
          </p:nvSpPr>
          <p:spPr>
            <a:xfrm>
              <a:off x="8379166" y="1851067"/>
              <a:ext cx="632494" cy="45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4676AFA2-9ACF-2248-B140-95F8CA77F89C}"/>
              </a:ext>
            </a:extLst>
          </p:cNvPr>
          <p:cNvSpPr txBox="1"/>
          <p:nvPr/>
        </p:nvSpPr>
        <p:spPr>
          <a:xfrm>
            <a:off x="263114" y="3512436"/>
            <a:ext cx="4495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function that </a:t>
            </a:r>
            <a:r>
              <a:rPr lang="en-US" sz="2200" b="1" dirty="0"/>
              <a:t>calls no functions</a:t>
            </a:r>
            <a:r>
              <a:rPr lang="en-US" sz="2200" dirty="0"/>
              <a:t> is a 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</a:rPr>
              <a:t>leaf function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8FADF99-80EB-E64E-98E8-619A706C8989}"/>
              </a:ext>
            </a:extLst>
          </p:cNvPr>
          <p:cNvSpPr txBox="1"/>
          <p:nvPr/>
        </p:nvSpPr>
        <p:spPr>
          <a:xfrm>
            <a:off x="216215" y="4373511"/>
            <a:ext cx="6822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 don't think there's a name for the other kind. maybe "tree function?"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FA6A193-47A0-4749-86DD-A1E61E9E324B}"/>
              </a:ext>
            </a:extLst>
          </p:cNvPr>
          <p:cNvSpPr txBox="1"/>
          <p:nvPr/>
        </p:nvSpPr>
        <p:spPr>
          <a:xfrm>
            <a:off x="2917424" y="4756205"/>
            <a:ext cx="55625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would a </a:t>
            </a:r>
            <a:r>
              <a:rPr lang="en-US" sz="2200" b="1" dirty="0"/>
              <a:t>recursive</a:t>
            </a:r>
            <a:r>
              <a:rPr lang="en-US" sz="2200" dirty="0"/>
              <a:t> function look like?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8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9EBCD-9637-1D46-A3A5-D5C888F3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GRAPH, BAD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27FFD-7AAA-0C43-BD97-B8B9454E2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what you absolutely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do not want</a:t>
            </a:r>
            <a:r>
              <a:rPr lang="en-US" dirty="0"/>
              <a:t> is this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856E3-683E-4443-906C-31DE5091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4BE7A-A641-794E-916A-B1A5BB5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3B75883-2995-3E4B-8894-D97F10553CDD}"/>
              </a:ext>
            </a:extLst>
          </p:cNvPr>
          <p:cNvSpPr/>
          <p:nvPr/>
        </p:nvSpPr>
        <p:spPr>
          <a:xfrm>
            <a:off x="2766636" y="1110865"/>
            <a:ext cx="990600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507178F-B659-E447-A26B-7F84C87A491C}"/>
              </a:ext>
            </a:extLst>
          </p:cNvPr>
          <p:cNvSpPr/>
          <p:nvPr/>
        </p:nvSpPr>
        <p:spPr>
          <a:xfrm>
            <a:off x="609600" y="2178881"/>
            <a:ext cx="1748832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convert_file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E0843315-F5C3-E241-9E41-D21CC521AEF7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5400000">
            <a:off x="2067568" y="984513"/>
            <a:ext cx="610816" cy="1777920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C004CF4-A790-EB47-863F-805670A5786B}"/>
              </a:ext>
            </a:extLst>
          </p:cNvPr>
          <p:cNvSpPr/>
          <p:nvPr/>
        </p:nvSpPr>
        <p:spPr>
          <a:xfrm>
            <a:off x="1367832" y="3222004"/>
            <a:ext cx="1981200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output_values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7EBBFBEA-4232-BF40-B497-D83CF87161BC}"/>
              </a:ext>
            </a:extLst>
          </p:cNvPr>
          <p:cNvCxnSpPr>
            <a:cxnSpLocks/>
            <a:stCxn id="8" idx="2"/>
            <a:endCxn id="28" idx="0"/>
          </p:cNvCxnSpPr>
          <p:nvPr/>
        </p:nvCxnSpPr>
        <p:spPr>
          <a:xfrm rot="16200000" flipH="1">
            <a:off x="1628263" y="2491834"/>
            <a:ext cx="585923" cy="874416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4F1F1038-8756-DC4A-B9E8-E9073E0930E3}"/>
              </a:ext>
            </a:extLst>
          </p:cNvPr>
          <p:cNvCxnSpPr>
            <a:cxnSpLocks/>
            <a:stCxn id="28" idx="2"/>
            <a:endCxn id="8" idx="1"/>
          </p:cNvCxnSpPr>
          <p:nvPr/>
        </p:nvCxnSpPr>
        <p:spPr>
          <a:xfrm rot="5400000" flipH="1">
            <a:off x="848154" y="2168927"/>
            <a:ext cx="1271723" cy="1748832"/>
          </a:xfrm>
          <a:prstGeom prst="curvedConnector4">
            <a:avLst>
              <a:gd name="adj1" fmla="val -17976"/>
              <a:gd name="adj2" fmla="val 11307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>
            <a:extLst>
              <a:ext uri="{FF2B5EF4-FFF2-40B4-BE49-F238E27FC236}">
                <a16:creationId xmlns:a16="http://schemas.microsoft.com/office/drawing/2014/main" id="{ACB70242-EA57-A648-B12F-0D388A0C8B8C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 flipV="1">
            <a:off x="2358432" y="1339465"/>
            <a:ext cx="408204" cy="1068016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55FC7B7E-57AB-5244-A0C4-97C60757CDCD}"/>
              </a:ext>
            </a:extLst>
          </p:cNvPr>
          <p:cNvSpPr/>
          <p:nvPr/>
        </p:nvSpPr>
        <p:spPr>
          <a:xfrm>
            <a:off x="3116664" y="2085638"/>
            <a:ext cx="1608942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interactive</a:t>
            </a:r>
          </a:p>
        </p:txBody>
      </p:sp>
      <p:cxnSp>
        <p:nvCxnSpPr>
          <p:cNvPr id="50" name="Curved Connector 49">
            <a:extLst>
              <a:ext uri="{FF2B5EF4-FFF2-40B4-BE49-F238E27FC236}">
                <a16:creationId xmlns:a16="http://schemas.microsoft.com/office/drawing/2014/main" id="{E6CA02C3-D59B-2E4A-AB89-781FC65F75B2}"/>
              </a:ext>
            </a:extLst>
          </p:cNvPr>
          <p:cNvCxnSpPr>
            <a:cxnSpLocks/>
            <a:stCxn id="7" idx="3"/>
            <a:endCxn id="49" idx="0"/>
          </p:cNvCxnSpPr>
          <p:nvPr/>
        </p:nvCxnSpPr>
        <p:spPr>
          <a:xfrm>
            <a:off x="3757236" y="1339465"/>
            <a:ext cx="163899" cy="746173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>
            <a:extLst>
              <a:ext uri="{FF2B5EF4-FFF2-40B4-BE49-F238E27FC236}">
                <a16:creationId xmlns:a16="http://schemas.microsoft.com/office/drawing/2014/main" id="{D5374E45-18AA-8C4F-9B88-B877B7E4504D}"/>
              </a:ext>
            </a:extLst>
          </p:cNvPr>
          <p:cNvCxnSpPr>
            <a:cxnSpLocks/>
            <a:stCxn id="49" idx="2"/>
            <a:endCxn id="28" idx="3"/>
          </p:cNvCxnSpPr>
          <p:nvPr/>
        </p:nvCxnSpPr>
        <p:spPr>
          <a:xfrm rot="5400000">
            <a:off x="3181201" y="2710670"/>
            <a:ext cx="907766" cy="572103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>
            <a:extLst>
              <a:ext uri="{FF2B5EF4-FFF2-40B4-BE49-F238E27FC236}">
                <a16:creationId xmlns:a16="http://schemas.microsoft.com/office/drawing/2014/main" id="{35DF8076-45F1-5746-98BE-05CF37B17D67}"/>
              </a:ext>
            </a:extLst>
          </p:cNvPr>
          <p:cNvCxnSpPr>
            <a:cxnSpLocks/>
            <a:stCxn id="28" idx="2"/>
            <a:endCxn id="49" idx="3"/>
          </p:cNvCxnSpPr>
          <p:nvPr/>
        </p:nvCxnSpPr>
        <p:spPr>
          <a:xfrm rot="5400000" flipH="1" flipV="1">
            <a:off x="2859536" y="1813134"/>
            <a:ext cx="1364966" cy="2367174"/>
          </a:xfrm>
          <a:prstGeom prst="curvedConnector4">
            <a:avLst>
              <a:gd name="adj1" fmla="val -16748"/>
              <a:gd name="adj2" fmla="val 10965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C1DF307-F178-E249-B5D8-143A81086EF1}"/>
              </a:ext>
            </a:extLst>
          </p:cNvPr>
          <p:cNvSpPr txBox="1"/>
          <p:nvPr/>
        </p:nvSpPr>
        <p:spPr>
          <a:xfrm>
            <a:off x="1923422" y="3824421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??????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8086427-17FC-C844-AFCB-2A737FE3ADB4}"/>
              </a:ext>
            </a:extLst>
          </p:cNvPr>
          <p:cNvSpPr txBox="1"/>
          <p:nvPr/>
        </p:nvSpPr>
        <p:spPr>
          <a:xfrm>
            <a:off x="4957975" y="1153854"/>
            <a:ext cx="3843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called </a:t>
            </a:r>
            <a:r>
              <a:rPr lang="en-US" sz="2200" b="1" dirty="0"/>
              <a:t>spaghetti code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A04A8C-CE2D-D84E-8E29-1143F886CCF0}"/>
              </a:ext>
            </a:extLst>
          </p:cNvPr>
          <p:cNvSpPr txBox="1"/>
          <p:nvPr/>
        </p:nvSpPr>
        <p:spPr>
          <a:xfrm>
            <a:off x="4957975" y="1858292"/>
            <a:ext cx="38431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we literally invented functions and control structures to avoid this confusing mess</a:t>
            </a:r>
            <a:endParaRPr lang="en-US" sz="2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6EB09DB-B5CE-1042-A4CE-F4F3345F5118}"/>
              </a:ext>
            </a:extLst>
          </p:cNvPr>
          <p:cNvSpPr txBox="1"/>
          <p:nvPr/>
        </p:nvSpPr>
        <p:spPr>
          <a:xfrm>
            <a:off x="4957975" y="3218298"/>
            <a:ext cx="38431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never, ever think "what function do I go to next?"</a:t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en-US" sz="2200" b="1" i="1" dirty="0">
                <a:solidFill>
                  <a:srgbClr val="FF0000"/>
                </a:solidFill>
              </a:rPr>
              <a:t>it will only confuse you!</a:t>
            </a:r>
          </a:p>
        </p:txBody>
      </p:sp>
    </p:spTree>
    <p:extLst>
      <p:ext uri="{BB962C8B-B14F-4D97-AF65-F5344CB8AC3E}">
        <p14:creationId xmlns:p14="http://schemas.microsoft.com/office/powerpoint/2010/main" val="929679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8" grpId="0" animBg="1"/>
      <p:bldP spid="49" grpId="0" animBg="1"/>
      <p:bldP spid="67" grpId="0"/>
      <p:bldP spid="69" grpId="0"/>
      <p:bldP spid="70" grpId="0"/>
      <p:bldP spid="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32-Point Star 27">
            <a:extLst>
              <a:ext uri="{FF2B5EF4-FFF2-40B4-BE49-F238E27FC236}">
                <a16:creationId xmlns:a16="http://schemas.microsoft.com/office/drawing/2014/main" id="{EF95E321-656A-1B42-B9B2-9234B19B5F49}"/>
              </a:ext>
            </a:extLst>
          </p:cNvPr>
          <p:cNvSpPr/>
          <p:nvPr/>
        </p:nvSpPr>
        <p:spPr>
          <a:xfrm>
            <a:off x="4082044" y="1181100"/>
            <a:ext cx="4952154" cy="4350016"/>
          </a:xfrm>
          <a:prstGeom prst="star32">
            <a:avLst>
              <a:gd name="adj" fmla="val 42573"/>
            </a:avLst>
          </a:prstGeom>
          <a:solidFill>
            <a:srgbClr val="FFF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06C662-45BF-894E-9B5B-F6B37553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shape of a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D047D-4567-9C43-963A-BB966A8EA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i="1" dirty="0"/>
              <a:t>many </a:t>
            </a:r>
            <a:r>
              <a:rPr lang="en-US" dirty="0"/>
              <a:t>programs are </a:t>
            </a:r>
            <a:r>
              <a:rPr lang="en-US" b="1" dirty="0"/>
              <a:t>hierarchical</a:t>
            </a:r>
            <a:r>
              <a:rPr lang="en-US" dirty="0"/>
              <a:t> in nature. </a:t>
            </a:r>
            <a:r>
              <a:rPr lang="en-US" sz="1100" dirty="0">
                <a:solidFill>
                  <a:srgbClr val="000000"/>
                </a:solidFill>
              </a:rPr>
              <a:t>(but definitely not all of them)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/>
          </a:p>
          <a:p>
            <a:r>
              <a:rPr lang="en-US" dirty="0"/>
              <a:t>in that case, the call graph can be shown as an outline: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7FFEA-3A4A-5B49-BB71-46EF5AF6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64318-0665-7D43-8456-3D004C4C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C7BF58-4DC2-3345-9C5E-A7BC44DCAC4F}"/>
              </a:ext>
            </a:extLst>
          </p:cNvPr>
          <p:cNvSpPr txBox="1"/>
          <p:nvPr/>
        </p:nvSpPr>
        <p:spPr>
          <a:xfrm>
            <a:off x="195183" y="1331267"/>
            <a:ext cx="388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C4291D-CA21-7F4A-BFB6-E46371AE39BC}"/>
              </a:ext>
            </a:extLst>
          </p:cNvPr>
          <p:cNvSpPr txBox="1"/>
          <p:nvPr/>
        </p:nvSpPr>
        <p:spPr>
          <a:xfrm>
            <a:off x="197267" y="1683403"/>
            <a:ext cx="388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get_input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54312C-945C-CB4B-B364-5C428F69283D}"/>
              </a:ext>
            </a:extLst>
          </p:cNvPr>
          <p:cNvSpPr txBox="1"/>
          <p:nvPr/>
        </p:nvSpPr>
        <p:spPr>
          <a:xfrm>
            <a:off x="199351" y="2035539"/>
            <a:ext cx="388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update_paddles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7ABA05-76C8-8943-906C-449D1A9E490E}"/>
              </a:ext>
            </a:extLst>
          </p:cNvPr>
          <p:cNvSpPr txBox="1"/>
          <p:nvPr/>
        </p:nvSpPr>
        <p:spPr>
          <a:xfrm>
            <a:off x="201434" y="2387674"/>
            <a:ext cx="388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check_edge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4E3F75-E23E-FE48-BE79-3AB27813BB49}"/>
              </a:ext>
            </a:extLst>
          </p:cNvPr>
          <p:cNvSpPr txBox="1"/>
          <p:nvPr/>
        </p:nvSpPr>
        <p:spPr>
          <a:xfrm>
            <a:off x="203519" y="2739810"/>
            <a:ext cx="388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update_ball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DD6D9D-178C-1C42-9A0B-9A36BDC8EB9D}"/>
              </a:ext>
            </a:extLst>
          </p:cNvPr>
          <p:cNvSpPr txBox="1"/>
          <p:nvPr/>
        </p:nvSpPr>
        <p:spPr>
          <a:xfrm>
            <a:off x="205602" y="3091946"/>
            <a:ext cx="388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hit_walls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B1F654-B80A-FB42-9A8B-5F8B037581E6}"/>
              </a:ext>
            </a:extLst>
          </p:cNvPr>
          <p:cNvSpPr txBox="1"/>
          <p:nvPr/>
        </p:nvSpPr>
        <p:spPr>
          <a:xfrm>
            <a:off x="207687" y="3444082"/>
            <a:ext cx="388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hit_paddles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B78079-54C2-D14C-901A-6BBE9A2D1095}"/>
              </a:ext>
            </a:extLst>
          </p:cNvPr>
          <p:cNvSpPr txBox="1"/>
          <p:nvPr/>
        </p:nvSpPr>
        <p:spPr>
          <a:xfrm>
            <a:off x="209771" y="3796218"/>
            <a:ext cx="388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draw_stuff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9F2534-01B1-1348-B8D0-A1CEA065CE77}"/>
              </a:ext>
            </a:extLst>
          </p:cNvPr>
          <p:cNvSpPr txBox="1"/>
          <p:nvPr/>
        </p:nvSpPr>
        <p:spPr>
          <a:xfrm>
            <a:off x="211855" y="4148354"/>
            <a:ext cx="410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wait_for_next_frame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E48F89-195D-E742-A053-B44274BF29F4}"/>
              </a:ext>
            </a:extLst>
          </p:cNvPr>
          <p:cNvSpPr txBox="1"/>
          <p:nvPr/>
        </p:nvSpPr>
        <p:spPr>
          <a:xfrm>
            <a:off x="4843675" y="1773324"/>
            <a:ext cx="3428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each function is responsible for </a:t>
            </a:r>
            <a:r>
              <a:rPr lang="en-US" sz="2200" b="1" dirty="0"/>
              <a:t>one task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734592-9E10-1C47-A28E-237D89B220C1}"/>
              </a:ext>
            </a:extLst>
          </p:cNvPr>
          <p:cNvSpPr txBox="1"/>
          <p:nvPr/>
        </p:nvSpPr>
        <p:spPr>
          <a:xfrm>
            <a:off x="4353244" y="2612880"/>
            <a:ext cx="4409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rgbClr val="FF0000"/>
                </a:solidFill>
              </a:rPr>
              <a:t>none</a:t>
            </a:r>
            <a:r>
              <a:rPr lang="en-US" sz="2200" dirty="0">
                <a:solidFill>
                  <a:srgbClr val="FF0000"/>
                </a:solidFill>
              </a:rPr>
              <a:t> of the functions needs to know </a:t>
            </a:r>
            <a:r>
              <a:rPr lang="en-US" sz="2200" b="1" dirty="0">
                <a:solidFill>
                  <a:srgbClr val="FF0000"/>
                </a:solidFill>
              </a:rPr>
              <a:t>what happens after them!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6971EA-39CB-7245-A6F5-EAE9E6EFFE32}"/>
              </a:ext>
            </a:extLst>
          </p:cNvPr>
          <p:cNvSpPr txBox="1"/>
          <p:nvPr/>
        </p:nvSpPr>
        <p:spPr>
          <a:xfrm>
            <a:off x="4581842" y="3495764"/>
            <a:ext cx="39525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"what happens next?" comes "for free" because </a:t>
            </a:r>
            <a:r>
              <a:rPr lang="en-US" sz="2200" b="1" dirty="0"/>
              <a:t>you</a:t>
            </a:r>
            <a:r>
              <a:rPr lang="en-US" sz="2200" dirty="0"/>
              <a:t> call the functions in the order you want them to run.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34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4475B-CCE2-9946-9ADC-9D01240B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 and stubbing-out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8946D-1EB4-8A45-9F2C-78F38D9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53295"/>
          </a:xfrm>
        </p:spPr>
        <p:txBody>
          <a:bodyPr>
            <a:normAutofit/>
          </a:bodyPr>
          <a:lstStyle/>
          <a:p>
            <a:r>
              <a:rPr lang="en-US" dirty="0"/>
              <a:t>you can </a:t>
            </a:r>
            <a:r>
              <a:rPr lang="en-US" b="1" dirty="0"/>
              <a:t>design a complex program </a:t>
            </a:r>
            <a:r>
              <a:rPr lang="en-US" dirty="0"/>
              <a:t>with an outline like that.</a:t>
            </a:r>
          </a:p>
          <a:p>
            <a:r>
              <a:rPr lang="en-US" dirty="0"/>
              <a:t>you start from the </a:t>
            </a:r>
            <a:r>
              <a:rPr lang="en-US" b="1" dirty="0"/>
              <a:t>top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the most abstract – and work down.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F0FA1-9B15-E24C-9418-7953DBB3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802EB-8538-6841-AEB1-A885E54C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29F752-151E-E746-A568-3AC4D13FF02D}"/>
              </a:ext>
            </a:extLst>
          </p:cNvPr>
          <p:cNvSpPr txBox="1"/>
          <p:nvPr/>
        </p:nvSpPr>
        <p:spPr>
          <a:xfrm>
            <a:off x="304800" y="1326409"/>
            <a:ext cx="464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  <a:b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(playing) {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get_input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update_paddles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update_ball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draw_stuff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wait_for_next_frame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809125-F161-0B46-8A63-48A3888BEDA8}"/>
              </a:ext>
            </a:extLst>
          </p:cNvPr>
          <p:cNvSpPr txBox="1"/>
          <p:nvPr/>
        </p:nvSpPr>
        <p:spPr>
          <a:xfrm>
            <a:off x="4495800" y="1370952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I </a:t>
            </a:r>
            <a:r>
              <a:rPr lang="en-US" sz="2200" b="1" dirty="0"/>
              <a:t>stub out</a:t>
            </a:r>
            <a:r>
              <a:rPr lang="en-US" sz="2200" dirty="0"/>
              <a:t> each of these functions. a stub is just an empty function.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53C359-55F0-EC48-9E18-72A86131BEE7}"/>
              </a:ext>
            </a:extLst>
          </p:cNvPr>
          <p:cNvSpPr txBox="1"/>
          <p:nvPr/>
        </p:nvSpPr>
        <p:spPr>
          <a:xfrm>
            <a:off x="304800" y="4127603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get_input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 {}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27EF4F-91F1-2E45-BB4F-A1BA0B083E2E}"/>
              </a:ext>
            </a:extLst>
          </p:cNvPr>
          <p:cNvSpPr txBox="1"/>
          <p:nvPr/>
        </p:nvSpPr>
        <p:spPr>
          <a:xfrm>
            <a:off x="304800" y="4443664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update_paddles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 {}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17D169-7D52-E64D-A2AD-240765A15BB0}"/>
              </a:ext>
            </a:extLst>
          </p:cNvPr>
          <p:cNvSpPr txBox="1"/>
          <p:nvPr/>
        </p:nvSpPr>
        <p:spPr>
          <a:xfrm>
            <a:off x="304800" y="4782646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8B9886-4525-7D4A-AB76-30BA5FB6E913}"/>
              </a:ext>
            </a:extLst>
          </p:cNvPr>
          <p:cNvSpPr txBox="1"/>
          <p:nvPr/>
        </p:nvSpPr>
        <p:spPr>
          <a:xfrm>
            <a:off x="4495800" y="2654204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then, I can work on each function a little, </a:t>
            </a:r>
            <a:r>
              <a:rPr lang="en-US" sz="2200" b="1" dirty="0"/>
              <a:t>test,</a:t>
            </a:r>
            <a:r>
              <a:rPr lang="en-US" sz="2200" dirty="0"/>
              <a:t> work on the next one, </a:t>
            </a:r>
            <a:r>
              <a:rPr lang="en-US" sz="2200" b="1" dirty="0"/>
              <a:t>test,</a:t>
            </a:r>
            <a:r>
              <a:rPr lang="en-US" sz="2200" dirty="0"/>
              <a:t> etc.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5AE1B6-5997-B54B-B2B8-5C2A59AF58D7}"/>
              </a:ext>
            </a:extLst>
          </p:cNvPr>
          <p:cNvSpPr txBox="1"/>
          <p:nvPr/>
        </p:nvSpPr>
        <p:spPr>
          <a:xfrm>
            <a:off x="4343400" y="3931691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leads to a very organized program that is </a:t>
            </a:r>
            <a:r>
              <a:rPr lang="en-US" sz="2200" b="1" dirty="0"/>
              <a:t>easy to read, debug,</a:t>
            </a:r>
            <a:r>
              <a:rPr lang="en-US" sz="2200" dirty="0"/>
              <a:t> and </a:t>
            </a:r>
            <a:r>
              <a:rPr lang="en-US" sz="2200" b="1" dirty="0"/>
              <a:t>change!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68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177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4216C-17B1-484C-8D09-8061728A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1CBEB-04DE-EE40-AF52-42C1C6846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838198"/>
          </a:xfrm>
        </p:spPr>
        <p:txBody>
          <a:bodyPr/>
          <a:lstStyle/>
          <a:p>
            <a:r>
              <a:rPr lang="en-US" dirty="0"/>
              <a:t>modern ISAs evolved to implement function calls efficiently.</a:t>
            </a:r>
          </a:p>
          <a:p>
            <a:r>
              <a:rPr lang="en-US" dirty="0"/>
              <a:t>there are </a:t>
            </a:r>
            <a:r>
              <a:rPr lang="en-US" b="1" dirty="0"/>
              <a:t>three important building blocks: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7C9DA-A0B4-6742-97E4-26C54688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F2434-85B4-684B-8EBC-3D1A20D7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1C07EA-2549-5E49-A3C5-54E652CF6C04}"/>
              </a:ext>
            </a:extLst>
          </p:cNvPr>
          <p:cNvSpPr txBox="1"/>
          <p:nvPr/>
        </p:nvSpPr>
        <p:spPr>
          <a:xfrm>
            <a:off x="5419243" y="1410443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746ED1-8626-6948-8C36-117F51D19B47}"/>
              </a:ext>
            </a:extLst>
          </p:cNvPr>
          <p:cNvSpPr txBox="1"/>
          <p:nvPr/>
        </p:nvSpPr>
        <p:spPr>
          <a:xfrm>
            <a:off x="5419243" y="1930303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84FBFA-4410-EE49-9C20-E427F0DFB593}"/>
              </a:ext>
            </a:extLst>
          </p:cNvPr>
          <p:cNvSpPr txBox="1"/>
          <p:nvPr/>
        </p:nvSpPr>
        <p:spPr>
          <a:xfrm>
            <a:off x="952751" y="1487388"/>
            <a:ext cx="426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an instruction to </a:t>
            </a:r>
            <a:r>
              <a:rPr lang="en-US" sz="2200" b="1" dirty="0"/>
              <a:t>call</a:t>
            </a:r>
            <a:r>
              <a:rPr lang="en-US" sz="2200" dirty="0"/>
              <a:t> a function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FA1074-90BA-D240-8314-35A7AE977E0E}"/>
              </a:ext>
            </a:extLst>
          </p:cNvPr>
          <p:cNvSpPr txBox="1"/>
          <p:nvPr/>
        </p:nvSpPr>
        <p:spPr>
          <a:xfrm>
            <a:off x="423007" y="2001196"/>
            <a:ext cx="47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an instruction to </a:t>
            </a:r>
            <a:r>
              <a:rPr lang="en-US" sz="2200" b="1" dirty="0"/>
              <a:t>return to the caller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B2D257-2D8A-F443-89D1-AE58358F44AC}"/>
              </a:ext>
            </a:extLst>
          </p:cNvPr>
          <p:cNvSpPr txBox="1"/>
          <p:nvPr/>
        </p:nvSpPr>
        <p:spPr>
          <a:xfrm>
            <a:off x="952751" y="2510480"/>
            <a:ext cx="426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some way to implement a </a:t>
            </a:r>
            <a:r>
              <a:rPr lang="en-US" sz="2200" b="1" dirty="0"/>
              <a:t>stack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7DC956B-606E-3E47-8EA0-1FE2412B6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42635"/>
              </p:ext>
            </p:extLst>
          </p:nvPr>
        </p:nvGraphicFramePr>
        <p:xfrm>
          <a:off x="6169961" y="3030089"/>
          <a:ext cx="990600" cy="1854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97104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77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72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601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3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893408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EA73A052-14EC-3C45-BCC0-18CD186D863C}"/>
              </a:ext>
            </a:extLst>
          </p:cNvPr>
          <p:cNvGrpSpPr/>
          <p:nvPr/>
        </p:nvGrpSpPr>
        <p:grpSpPr>
          <a:xfrm>
            <a:off x="5437665" y="2556089"/>
            <a:ext cx="1030104" cy="908612"/>
            <a:chOff x="5285265" y="2556089"/>
            <a:chExt cx="1030104" cy="90861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275003D-678F-964B-9FB0-CFF2077D6751}"/>
                </a:ext>
              </a:extLst>
            </p:cNvPr>
            <p:cNvSpPr txBox="1"/>
            <p:nvPr/>
          </p:nvSpPr>
          <p:spPr>
            <a:xfrm>
              <a:off x="5285265" y="2556089"/>
              <a:ext cx="7649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push</a:t>
              </a: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11924C78-ADE4-8C47-8133-F083926469C1}"/>
                </a:ext>
              </a:extLst>
            </p:cNvPr>
            <p:cNvSpPr/>
            <p:nvPr/>
          </p:nvSpPr>
          <p:spPr>
            <a:xfrm>
              <a:off x="5637236" y="2786568"/>
              <a:ext cx="678133" cy="678133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8C78E-BBDF-F947-B1C7-83F01B352F90}"/>
              </a:ext>
            </a:extLst>
          </p:cNvPr>
          <p:cNvGrpSpPr/>
          <p:nvPr/>
        </p:nvGrpSpPr>
        <p:grpSpPr>
          <a:xfrm>
            <a:off x="6848094" y="2545231"/>
            <a:ext cx="924306" cy="889046"/>
            <a:chOff x="6695694" y="2545231"/>
            <a:chExt cx="924306" cy="88904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625B3B6-A118-E54C-95DD-7CDE0B086FD1}"/>
                </a:ext>
              </a:extLst>
            </p:cNvPr>
            <p:cNvSpPr txBox="1"/>
            <p:nvPr/>
          </p:nvSpPr>
          <p:spPr>
            <a:xfrm>
              <a:off x="6960845" y="2545231"/>
              <a:ext cx="6591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pop</a:t>
              </a:r>
            </a:p>
          </p:txBody>
        </p: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DCC0C25D-0C37-2845-9B76-500B9CCD8580}"/>
                </a:ext>
              </a:extLst>
            </p:cNvPr>
            <p:cNvSpPr/>
            <p:nvPr/>
          </p:nvSpPr>
          <p:spPr>
            <a:xfrm rot="16200000">
              <a:off x="6695694" y="2756144"/>
              <a:ext cx="678133" cy="678133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D091421-9BD6-9546-84DD-E36441E02D51}"/>
              </a:ext>
            </a:extLst>
          </p:cNvPr>
          <p:cNvSpPr txBox="1"/>
          <p:nvPr/>
        </p:nvSpPr>
        <p:spPr>
          <a:xfrm>
            <a:off x="423007" y="3235504"/>
            <a:ext cx="50382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what about all the </a:t>
            </a:r>
            <a:r>
              <a:rPr lang="en-US" sz="2200" i="1" dirty="0"/>
              <a:t>other</a:t>
            </a:r>
            <a:r>
              <a:rPr lang="en-US" sz="2200" dirty="0"/>
              <a:t> stuff? arguments, return values, variables…?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E26BA0-BD22-9D48-8328-310568A3924A}"/>
              </a:ext>
            </a:extLst>
          </p:cNvPr>
          <p:cNvSpPr txBox="1"/>
          <p:nvPr/>
        </p:nvSpPr>
        <p:spPr>
          <a:xfrm>
            <a:off x="423007" y="4035723"/>
            <a:ext cx="5038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well… </a:t>
            </a:r>
            <a:r>
              <a:rPr lang="en-US" sz="2200" b="1" i="1" dirty="0"/>
              <a:t>we</a:t>
            </a:r>
            <a:r>
              <a:rPr lang="en-US" sz="2200" b="1" dirty="0"/>
              <a:t> have to implement that.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09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7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BCE9A-236C-054A-AFD1-E69E804F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3F01B-8F1E-6F41-804A-E4B15C10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55446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calling convention</a:t>
            </a:r>
            <a:r>
              <a:rPr lang="en-US" dirty="0"/>
              <a:t> is a set of rules used to write and call functions.</a:t>
            </a:r>
          </a:p>
          <a:p>
            <a:r>
              <a:rPr lang="en-US" dirty="0"/>
              <a:t>it's an </a:t>
            </a:r>
            <a:r>
              <a:rPr lang="en-US" b="1" dirty="0"/>
              <a:t>honor system: </a:t>
            </a:r>
            <a:r>
              <a:rPr lang="en-US" dirty="0"/>
              <a:t>the rules </a:t>
            </a:r>
            <a:r>
              <a:rPr lang="en-US" i="1" dirty="0"/>
              <a:t>guide us, </a:t>
            </a:r>
            <a:r>
              <a:rPr lang="en-US" dirty="0"/>
              <a:t>but they're </a:t>
            </a:r>
            <a:r>
              <a:rPr lang="en-US" b="1" dirty="0"/>
              <a:t>not automatic.</a:t>
            </a:r>
          </a:p>
          <a:p>
            <a:r>
              <a:rPr lang="en-US" dirty="0"/>
              <a:t>calling conventions specify: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F74C6-8AA9-3D4A-9768-18FC917C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0A7BC-58F9-2242-9AB3-A478C529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FFE185-DF18-0041-A9B1-FA7FC960C661}"/>
              </a:ext>
            </a:extLst>
          </p:cNvPr>
          <p:cNvGrpSpPr/>
          <p:nvPr/>
        </p:nvGrpSpPr>
        <p:grpSpPr>
          <a:xfrm>
            <a:off x="260154" y="1988646"/>
            <a:ext cx="3048002" cy="769441"/>
            <a:chOff x="260154" y="1988646"/>
            <a:chExt cx="3048002" cy="769441"/>
          </a:xfrm>
        </p:grpSpPr>
        <p:sp>
          <p:nvSpPr>
            <p:cNvPr id="6" name="Right Arrow 5">
              <a:extLst>
                <a:ext uri="{FF2B5EF4-FFF2-40B4-BE49-F238E27FC236}">
                  <a16:creationId xmlns:a16="http://schemas.microsoft.com/office/drawing/2014/main" id="{39FBDD96-F18A-9D4D-A23C-C9C5FB24CFAB}"/>
                </a:ext>
              </a:extLst>
            </p:cNvPr>
            <p:cNvSpPr/>
            <p:nvPr/>
          </p:nvSpPr>
          <p:spPr>
            <a:xfrm>
              <a:off x="2483886" y="1993254"/>
              <a:ext cx="824270" cy="760228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E00EB1-A937-AC47-8BDA-292DFBC177DA}"/>
                </a:ext>
              </a:extLst>
            </p:cNvPr>
            <p:cNvSpPr txBox="1"/>
            <p:nvPr/>
          </p:nvSpPr>
          <p:spPr>
            <a:xfrm>
              <a:off x="260154" y="1988646"/>
              <a:ext cx="22237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/>
                <a:t>how arguments are passed…</a:t>
              </a:r>
              <a:endParaRPr lang="en-US" sz="2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A22978-D0E6-1F40-96CC-3FCD7912F8CE}"/>
              </a:ext>
            </a:extLst>
          </p:cNvPr>
          <p:cNvGrpSpPr/>
          <p:nvPr/>
        </p:nvGrpSpPr>
        <p:grpSpPr>
          <a:xfrm>
            <a:off x="5873525" y="1989852"/>
            <a:ext cx="2797510" cy="769441"/>
            <a:chOff x="5873525" y="1989852"/>
            <a:chExt cx="2797510" cy="769441"/>
          </a:xfrm>
        </p:grpSpPr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D6BC87F0-7202-2040-8E8F-A950FB9DB66E}"/>
                </a:ext>
              </a:extLst>
            </p:cNvPr>
            <p:cNvSpPr/>
            <p:nvPr/>
          </p:nvSpPr>
          <p:spPr>
            <a:xfrm>
              <a:off x="5873525" y="1997859"/>
              <a:ext cx="824270" cy="760228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5DC193E-8482-8C40-9524-54A7120D72AF}"/>
                </a:ext>
              </a:extLst>
            </p:cNvPr>
            <p:cNvSpPr txBox="1"/>
            <p:nvPr/>
          </p:nvSpPr>
          <p:spPr>
            <a:xfrm>
              <a:off x="6697795" y="1989852"/>
              <a:ext cx="19732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how values are returned…</a:t>
              </a:r>
              <a:endParaRPr lang="en-US" sz="2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2B5FE5-4756-3243-8160-3A5DC75D42CC}"/>
              </a:ext>
            </a:extLst>
          </p:cNvPr>
          <p:cNvGrpSpPr/>
          <p:nvPr/>
        </p:nvGrpSpPr>
        <p:grpSpPr>
          <a:xfrm>
            <a:off x="1634818" y="2998006"/>
            <a:ext cx="5912046" cy="1208497"/>
            <a:chOff x="1634818" y="2998006"/>
            <a:chExt cx="5912046" cy="120849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22A57EE-E83B-2C4F-961C-06C3E46BED8B}"/>
                </a:ext>
              </a:extLst>
            </p:cNvPr>
            <p:cNvSpPr txBox="1"/>
            <p:nvPr/>
          </p:nvSpPr>
          <p:spPr>
            <a:xfrm>
              <a:off x="1634818" y="3775616"/>
              <a:ext cx="59120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how control flows </a:t>
              </a:r>
              <a:r>
                <a:rPr lang="en-US" sz="2200" b="1" dirty="0"/>
                <a:t>into</a:t>
              </a:r>
              <a:r>
                <a:rPr lang="en-US" sz="2200" dirty="0"/>
                <a:t> and </a:t>
              </a:r>
              <a:r>
                <a:rPr lang="en-US" sz="2200" b="1" dirty="0"/>
                <a:t>out of</a:t>
              </a:r>
              <a:r>
                <a:rPr lang="en-US" sz="2200" dirty="0"/>
                <a:t> the callee…</a:t>
              </a:r>
              <a:endParaRPr lang="en-US" sz="2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" name="U-Turn Arrow 12">
              <a:extLst>
                <a:ext uri="{FF2B5EF4-FFF2-40B4-BE49-F238E27FC236}">
                  <a16:creationId xmlns:a16="http://schemas.microsoft.com/office/drawing/2014/main" id="{FEE3EDD8-23D9-5B48-A997-BB1124DE888F}"/>
                </a:ext>
              </a:extLst>
            </p:cNvPr>
            <p:cNvSpPr/>
            <p:nvPr/>
          </p:nvSpPr>
          <p:spPr>
            <a:xfrm>
              <a:off x="2838241" y="2998006"/>
              <a:ext cx="3505200" cy="768531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10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372BE79-FFBF-434D-AC91-650C79F9BE3A}"/>
              </a:ext>
            </a:extLst>
          </p:cNvPr>
          <p:cNvSpPr txBox="1"/>
          <p:nvPr/>
        </p:nvSpPr>
        <p:spPr>
          <a:xfrm>
            <a:off x="1615977" y="4305300"/>
            <a:ext cx="5912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other things like local variables, stack frames, and register saving rules. </a:t>
            </a:r>
            <a:r>
              <a:rPr lang="en-US" sz="1100" dirty="0"/>
              <a:t>(huh?)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B8FA14F-8DF2-CF45-89B1-87715FC15AA6}"/>
              </a:ext>
            </a:extLst>
          </p:cNvPr>
          <p:cNvSpPr/>
          <p:nvPr/>
        </p:nvSpPr>
        <p:spPr>
          <a:xfrm>
            <a:off x="3308157" y="1943100"/>
            <a:ext cx="2565368" cy="1334020"/>
          </a:xfrm>
          <a:prstGeom prst="roundRect">
            <a:avLst>
              <a:gd name="adj" fmla="val 84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endParaRPr 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55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program counter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495302"/>
            <a:ext cx="8991597" cy="817982"/>
          </a:xfrm>
        </p:spPr>
        <p:txBody>
          <a:bodyPr>
            <a:normAutofit/>
          </a:bodyPr>
          <a:lstStyle/>
          <a:p>
            <a:r>
              <a:rPr lang="en-US" dirty="0"/>
              <a:t>machine code instructions are in memory, so they have </a:t>
            </a:r>
            <a:r>
              <a:rPr lang="en-US" b="1" dirty="0"/>
              <a:t>addresses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program counter </a:t>
            </a:r>
            <a:r>
              <a:rPr lang="en-US" dirty="0"/>
              <a:t>(PC) is the address of </a:t>
            </a:r>
            <a:r>
              <a:rPr lang="en-US" b="1" dirty="0"/>
              <a:t>the current instruction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794059"/>
              </p:ext>
            </p:extLst>
          </p:nvPr>
        </p:nvGraphicFramePr>
        <p:xfrm>
          <a:off x="1187936" y="1641652"/>
          <a:ext cx="4197980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4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lw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t0, (s0)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add 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t0, t0, </a:t>
                      </a:r>
                      <a:r>
                        <a:rPr lang="en-US" sz="2400" b="1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sw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t0, (s0)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0x800C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add </a:t>
                      </a:r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s0, s0, </a:t>
                      </a:r>
                      <a:r>
                        <a:rPr lang="en-US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blt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s0, s1,</a:t>
                      </a:r>
                      <a:r>
                        <a:rPr lang="en-US" sz="24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_top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35412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51888" y="1638300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71836" y="1199162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3677" y="1628780"/>
            <a:ext cx="1034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_top: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1888" y="2144779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0x8004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51888" y="2650029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0x8008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1888" y="3157681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0x800C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51888" y="3661648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33924" y="4202119"/>
            <a:ext cx="1204176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0x8000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71500" y="4197456"/>
            <a:ext cx="1204176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0x8014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48892" y="4164959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05530" y="1278179"/>
            <a:ext cx="689612" cy="2845134"/>
            <a:chOff x="572430" y="1278179"/>
            <a:chExt cx="689612" cy="2845134"/>
          </a:xfrm>
        </p:grpSpPr>
        <p:sp>
          <p:nvSpPr>
            <p:cNvPr id="13" name="TextBox 12"/>
            <p:cNvSpPr txBox="1"/>
            <p:nvPr/>
          </p:nvSpPr>
          <p:spPr>
            <a:xfrm>
              <a:off x="572430" y="1278179"/>
              <a:ext cx="6896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time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917236" y="1615321"/>
              <a:ext cx="0" cy="2507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444072" y="4762500"/>
            <a:ext cx="373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btw what pattern do you notice about these addresses?</a:t>
            </a:r>
          </a:p>
        </p:txBody>
      </p:sp>
    </p:spTree>
    <p:extLst>
      <p:ext uri="{BB962C8B-B14F-4D97-AF65-F5344CB8AC3E}">
        <p14:creationId xmlns:p14="http://schemas.microsoft.com/office/powerpoint/2010/main" val="1355523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2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29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functionsssssssssssssssssss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1986" y="2047037"/>
            <a:ext cx="3733800" cy="2105863"/>
            <a:chOff x="152400" y="2047037"/>
            <a:chExt cx="3733800" cy="2105863"/>
          </a:xfrm>
        </p:grpSpPr>
        <p:pic>
          <p:nvPicPr>
            <p:cNvPr id="1032" name="Picture 8" descr="ttp://media.openclipart.org/people/rygle/500px-Open-Book-Remixe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047037"/>
              <a:ext cx="3733800" cy="210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377303" y="2403431"/>
              <a:ext cx="9284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see TAPL</a:t>
              </a:r>
            </a:p>
            <a:p>
              <a:r>
                <a:rPr lang="en-US" sz="1100" dirty="0"/>
                <a:t>pp. 407-408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return address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57199"/>
          </a:xfrm>
        </p:spPr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/>
              <a:t> stands for </a:t>
            </a:r>
            <a:r>
              <a:rPr lang="en-US" b="1" dirty="0"/>
              <a:t>return address, </a:t>
            </a:r>
            <a:r>
              <a:rPr lang="en-US" dirty="0"/>
              <a:t>and it's like a bookmark.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Document 7"/>
          <p:cNvSpPr/>
          <p:nvPr/>
        </p:nvSpPr>
        <p:spPr>
          <a:xfrm rot="20034416">
            <a:off x="2232961" y="2261883"/>
            <a:ext cx="304800" cy="1295400"/>
          </a:xfrm>
          <a:prstGeom prst="flowChartDocumen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Arc 13"/>
          <p:cNvSpPr/>
          <p:nvPr/>
        </p:nvSpPr>
        <p:spPr>
          <a:xfrm rot="16200000">
            <a:off x="4237538" y="1683945"/>
            <a:ext cx="988110" cy="3886200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181600" y="2047036"/>
            <a:ext cx="3733800" cy="2105863"/>
            <a:chOff x="5092014" y="2047036"/>
            <a:chExt cx="3733800" cy="2105863"/>
          </a:xfrm>
        </p:grpSpPr>
        <p:pic>
          <p:nvPicPr>
            <p:cNvPr id="12" name="Picture 8" descr="ttp://media.openclipart.org/people/rygle/500px-Open-Book-Remixe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2014" y="2047036"/>
              <a:ext cx="3733800" cy="210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368821" y="2889673"/>
              <a:ext cx="478016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407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037885">
              <a:off x="7790921" y="3245277"/>
              <a:ext cx="478016" cy="308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408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674" y="1028805"/>
            <a:ext cx="34218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you're reading, and it</a:t>
            </a:r>
          </a:p>
          <a:p>
            <a:pPr algn="ctr"/>
            <a:r>
              <a:rPr lang="en-US" sz="2200" dirty="0"/>
              <a:t>references </a:t>
            </a:r>
            <a:r>
              <a:rPr lang="en-US" sz="2200" b="1" dirty="0"/>
              <a:t>another book.</a:t>
            </a:r>
            <a:endParaRPr lang="en-US" sz="2200" dirty="0"/>
          </a:p>
        </p:txBody>
      </p:sp>
      <p:sp>
        <p:nvSpPr>
          <p:cNvPr id="13" name="Arc 12"/>
          <p:cNvSpPr/>
          <p:nvPr/>
        </p:nvSpPr>
        <p:spPr>
          <a:xfrm rot="5400000">
            <a:off x="3915212" y="468915"/>
            <a:ext cx="1644358" cy="3886200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413981" y="784292"/>
            <a:ext cx="40571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you bookmark your position,</a:t>
            </a:r>
          </a:p>
          <a:p>
            <a:pPr algn="ctr"/>
            <a:r>
              <a:rPr lang="en-US" sz="2200" dirty="0"/>
              <a:t>and then read the other book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1156386" y="4191849"/>
            <a:ext cx="68337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and when you're done, you go back to the bookmark.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17347" y="4692449"/>
            <a:ext cx="6911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BUT YOU ONLY HAVE ONE BOOKMARK.</a:t>
            </a:r>
          </a:p>
        </p:txBody>
      </p:sp>
    </p:spTree>
    <p:extLst>
      <p:ext uri="{BB962C8B-B14F-4D97-AF65-F5344CB8AC3E}">
        <p14:creationId xmlns:p14="http://schemas.microsoft.com/office/powerpoint/2010/main" val="1097982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/>
      <p:bldP spid="13" grpId="0" animBg="1"/>
      <p:bldP spid="22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6B93-1296-0346-BF71-D75D7893B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and returning in MIPS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FA09E-F55E-FC45-8932-A6FD518B1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it's </a:t>
            </a:r>
            <a:r>
              <a:rPr lang="en-US" b="1" dirty="0"/>
              <a:t>deceptively simple!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F3E53-E83A-3046-9CBF-EE7A6B48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17F0E-39DA-A64C-BC70-C55E624F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CDF6BE-86F1-0440-AB3C-C1F04F4AF43A}"/>
              </a:ext>
            </a:extLst>
          </p:cNvPr>
          <p:cNvSpPr txBox="1"/>
          <p:nvPr/>
        </p:nvSpPr>
        <p:spPr>
          <a:xfrm>
            <a:off x="2419573" y="1149496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DD1E7-16A1-6D47-A97D-7E8E114D3E08}"/>
              </a:ext>
            </a:extLst>
          </p:cNvPr>
          <p:cNvSpPr txBox="1"/>
          <p:nvPr/>
        </p:nvSpPr>
        <p:spPr>
          <a:xfrm>
            <a:off x="2419573" y="2067924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CA723C-B790-C749-8F3F-1364EF7D3AAF}"/>
              </a:ext>
            </a:extLst>
          </p:cNvPr>
          <p:cNvSpPr txBox="1"/>
          <p:nvPr/>
        </p:nvSpPr>
        <p:spPr>
          <a:xfrm>
            <a:off x="4781773" y="1149496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3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200" b="1" dirty="0" err="1">
                <a:latin typeface="Consolas" charset="0"/>
                <a:ea typeface="Consolas" charset="0"/>
                <a:cs typeface="Consolas" charset="0"/>
              </a:rPr>
              <a:t>func</a:t>
            </a:r>
            <a:endParaRPr lang="en-US" sz="32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AA726-B15E-F946-B134-6D70645DDC06}"/>
              </a:ext>
            </a:extLst>
          </p:cNvPr>
          <p:cNvSpPr txBox="1"/>
          <p:nvPr/>
        </p:nvSpPr>
        <p:spPr>
          <a:xfrm>
            <a:off x="4781773" y="2067924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3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2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endParaRPr lang="en-US" sz="32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AD5290B-8FCB-5A46-93E6-FE7FC6FBBA38}"/>
              </a:ext>
            </a:extLst>
          </p:cNvPr>
          <p:cNvSpPr/>
          <p:nvPr/>
        </p:nvSpPr>
        <p:spPr>
          <a:xfrm>
            <a:off x="4065286" y="1159851"/>
            <a:ext cx="611580" cy="56406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i="1" dirty="0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37F4545A-0F34-E94F-A27B-CE0E5B6FDA41}"/>
              </a:ext>
            </a:extLst>
          </p:cNvPr>
          <p:cNvSpPr/>
          <p:nvPr/>
        </p:nvSpPr>
        <p:spPr>
          <a:xfrm>
            <a:off x="4065286" y="2078279"/>
            <a:ext cx="611580" cy="56406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586FC9-62FF-1945-9BAB-E580151982B9}"/>
              </a:ext>
            </a:extLst>
          </p:cNvPr>
          <p:cNvSpPr txBox="1"/>
          <p:nvPr/>
        </p:nvSpPr>
        <p:spPr>
          <a:xfrm>
            <a:off x="1371600" y="4004803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every</a:t>
            </a:r>
            <a:r>
              <a:rPr lang="en-US" sz="2200" dirty="0"/>
              <a:t> function </a:t>
            </a:r>
            <a:r>
              <a:rPr lang="en-US" sz="1050" dirty="0"/>
              <a:t>except </a:t>
            </a: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200" dirty="0"/>
              <a:t> must</a:t>
            </a:r>
            <a:r>
              <a:rPr lang="en-US" sz="2200" b="1" dirty="0"/>
              <a:t> </a:t>
            </a:r>
            <a:r>
              <a:rPr lang="en-US" sz="2200" dirty="0"/>
              <a:t>return using </a:t>
            </a:r>
            <a:r>
              <a:rPr lang="en-US" sz="2200" b="1" dirty="0">
                <a:solidFill>
                  <a:srgbClr val="FF0000"/>
                </a:solidFill>
              </a:rPr>
              <a:t>exactly one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sz="2200" b="1" dirty="0">
                <a:solidFill>
                  <a:srgbClr val="FF0000"/>
                </a:solidFill>
              </a:rPr>
              <a:t>, located at the end of the function.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2A284D-3632-7342-A6D0-1C78BACE709D}"/>
              </a:ext>
            </a:extLst>
          </p:cNvPr>
          <p:cNvSpPr/>
          <p:nvPr/>
        </p:nvSpPr>
        <p:spPr>
          <a:xfrm>
            <a:off x="2286000" y="285721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822960">
              <a:buSzPct val="100000"/>
            </a:pP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stands for "</a:t>
            </a:r>
            <a:r>
              <a:rPr lang="en-US" sz="2200" b="1" dirty="0">
                <a:solidFill>
                  <a:srgbClr val="000000"/>
                </a:solidFill>
              </a:rPr>
              <a:t>jump</a:t>
            </a:r>
            <a:r>
              <a:rPr lang="en-US" sz="2200" dirty="0">
                <a:solidFill>
                  <a:srgbClr val="000000"/>
                </a:solidFill>
              </a:rPr>
              <a:t> and link"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717FD0-938E-E047-99B6-222CD50E2681}"/>
              </a:ext>
            </a:extLst>
          </p:cNvPr>
          <p:cNvSpPr/>
          <p:nvPr/>
        </p:nvSpPr>
        <p:spPr>
          <a:xfrm>
            <a:off x="2286000" y="340631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822960">
              <a:buSzPct val="100000"/>
            </a:pP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sz="2200" dirty="0">
                <a:solidFill>
                  <a:srgbClr val="000000"/>
                </a:solidFill>
              </a:rPr>
              <a:t> stands for "</a:t>
            </a:r>
            <a:r>
              <a:rPr lang="en-US" sz="2200" b="1" dirty="0">
                <a:solidFill>
                  <a:srgbClr val="000000"/>
                </a:solidFill>
              </a:rPr>
              <a:t>jump</a:t>
            </a:r>
            <a:r>
              <a:rPr lang="en-US" sz="2200" dirty="0">
                <a:solidFill>
                  <a:srgbClr val="000000"/>
                </a:solidFill>
              </a:rPr>
              <a:t> to register"</a:t>
            </a:r>
          </a:p>
        </p:txBody>
      </p:sp>
    </p:spTree>
    <p:extLst>
      <p:ext uri="{BB962C8B-B14F-4D97-AF65-F5344CB8AC3E}">
        <p14:creationId xmlns:p14="http://schemas.microsoft.com/office/powerpoint/2010/main" val="4250728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231FA-C1A1-2740-9B0F-731E9B620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do </a:t>
            </a:r>
            <a:r>
              <a:rPr lang="en-US" dirty="0" err="1"/>
              <a:t>jal</a:t>
            </a:r>
            <a:r>
              <a:rPr lang="en-US" dirty="0"/>
              <a:t> and </a:t>
            </a:r>
            <a:r>
              <a:rPr lang="en-US" dirty="0" err="1"/>
              <a:t>jr</a:t>
            </a:r>
            <a:r>
              <a:rPr lang="en-US" dirty="0"/>
              <a:t> </a:t>
            </a:r>
            <a:r>
              <a:rPr lang="en-US" i="1" dirty="0"/>
              <a:t>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4F12-55DB-A047-AE8D-024ED8516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42999"/>
          </a:xfrm>
        </p:spPr>
        <p:txBody>
          <a:bodyPr>
            <a:normAutofit/>
          </a:bodyPr>
          <a:lstStyle/>
          <a:p>
            <a:r>
              <a:rPr lang="en-US" dirty="0"/>
              <a:t>all jumps </a:t>
            </a:r>
            <a:r>
              <a:rPr lang="en-US" b="1" dirty="0"/>
              <a:t>unconditionally </a:t>
            </a:r>
            <a:r>
              <a:rPr lang="en-US" dirty="0"/>
              <a:t>copy an instruction address into the PC.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FD4F97-F1FB-2344-88AD-EE4F224C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587B4-F1DE-6248-B074-B09F55B7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620E8-D408-2542-9B19-783A6BEB7C67}"/>
              </a:ext>
            </a:extLst>
          </p:cNvPr>
          <p:cNvSpPr txBox="1"/>
          <p:nvPr/>
        </p:nvSpPr>
        <p:spPr>
          <a:xfrm>
            <a:off x="1248009" y="2067644"/>
            <a:ext cx="27334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fork: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br>
              <a:rPr lang="en-US" sz="2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knife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s0, s0,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458872-172A-F248-BD92-8F881E9C260C}"/>
              </a:ext>
            </a:extLst>
          </p:cNvPr>
          <p:cNvSpPr txBox="1"/>
          <p:nvPr/>
        </p:nvSpPr>
        <p:spPr>
          <a:xfrm>
            <a:off x="5486400" y="2395284"/>
            <a:ext cx="27334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knife: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t0, spork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t0, t0,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t0, spork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706931-58A2-9147-A1AB-7EC5C363348C}"/>
              </a:ext>
            </a:extLst>
          </p:cNvPr>
          <p:cNvCxnSpPr>
            <a:cxnSpLocks/>
          </p:cNvCxnSpPr>
          <p:nvPr/>
        </p:nvCxnSpPr>
        <p:spPr>
          <a:xfrm>
            <a:off x="5486400" y="2703800"/>
            <a:ext cx="0" cy="13643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284C0A9A-B1E9-4544-A618-1F89B6AE838E}"/>
              </a:ext>
            </a:extLst>
          </p:cNvPr>
          <p:cNvCxnSpPr>
            <a:cxnSpLocks/>
          </p:cNvCxnSpPr>
          <p:nvPr/>
        </p:nvCxnSpPr>
        <p:spPr>
          <a:xfrm rot="10800000">
            <a:off x="3886200" y="3385966"/>
            <a:ext cx="1600200" cy="804459"/>
          </a:xfrm>
          <a:prstGeom prst="curved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6835ACA9-EC11-4C47-B063-619A942544F3}"/>
              </a:ext>
            </a:extLst>
          </p:cNvPr>
          <p:cNvCxnSpPr>
            <a:cxnSpLocks/>
          </p:cNvCxnSpPr>
          <p:nvPr/>
        </p:nvCxnSpPr>
        <p:spPr>
          <a:xfrm flipV="1">
            <a:off x="3228975" y="2521372"/>
            <a:ext cx="2257425" cy="515768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EBB2D1A-2D9A-E940-A324-851816163F38}"/>
              </a:ext>
            </a:extLst>
          </p:cNvPr>
          <p:cNvSpPr txBox="1"/>
          <p:nvPr/>
        </p:nvSpPr>
        <p:spPr>
          <a:xfrm>
            <a:off x="1211433" y="1452967"/>
            <a:ext cx="7543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…</a:t>
            </a:r>
            <a:r>
              <a:rPr lang="en-US" sz="2200" i="1" dirty="0"/>
              <a:t>and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B050"/>
                </a:solidFill>
              </a:rPr>
              <a:t>sets </a:t>
            </a:r>
            <a:r>
              <a:rPr lang="en-US" sz="2200" b="1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dirty="0">
                <a:solidFill>
                  <a:srgbClr val="00B050"/>
                </a:solidFill>
              </a:rPr>
              <a:t>to </a:t>
            </a:r>
            <a:r>
              <a:rPr lang="en-US" sz="2200" b="1" dirty="0">
                <a:solidFill>
                  <a:srgbClr val="00B050"/>
                </a:solidFill>
              </a:rPr>
              <a:t>the address of the instruction after</a:t>
            </a:r>
            <a:r>
              <a:rPr lang="en-US" sz="2200" b="1" dirty="0"/>
              <a:t>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F363E0-A34A-0C46-B474-BD1A5DB64E86}"/>
              </a:ext>
            </a:extLst>
          </p:cNvPr>
          <p:cNvSpPr txBox="1"/>
          <p:nvPr/>
        </p:nvSpPr>
        <p:spPr>
          <a:xfrm>
            <a:off x="554276" y="1028700"/>
            <a:ext cx="5313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sz="2200" b="1" dirty="0"/>
              <a:t> </a:t>
            </a:r>
            <a:r>
              <a:rPr lang="en-US" sz="2200" dirty="0"/>
              <a:t>copies the label address into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pc</a:t>
            </a:r>
            <a:r>
              <a:rPr lang="en-US" sz="2200" dirty="0"/>
              <a:t>… 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41E8341-7B28-9C45-950E-26DE3F5E1945}"/>
              </a:ext>
            </a:extLst>
          </p:cNvPr>
          <p:cNvGrpSpPr/>
          <p:nvPr/>
        </p:nvGrpSpPr>
        <p:grpSpPr>
          <a:xfrm>
            <a:off x="694697" y="3199247"/>
            <a:ext cx="913269" cy="461665"/>
            <a:chOff x="694697" y="3475071"/>
            <a:chExt cx="913269" cy="461665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2281593-95CD-7642-A290-1D137441BED8}"/>
                </a:ext>
              </a:extLst>
            </p:cNvPr>
            <p:cNvCxnSpPr>
              <a:cxnSpLocks/>
              <a:stCxn id="33" idx="3"/>
            </p:cNvCxnSpPr>
            <p:nvPr/>
          </p:nvCxnSpPr>
          <p:spPr>
            <a:xfrm>
              <a:off x="1219200" y="3705904"/>
              <a:ext cx="388766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1DE1959-83B2-684D-95C3-1DA9D8EDB6B1}"/>
                </a:ext>
              </a:extLst>
            </p:cNvPr>
            <p:cNvSpPr txBox="1"/>
            <p:nvPr/>
          </p:nvSpPr>
          <p:spPr>
            <a:xfrm>
              <a:off x="694697" y="3475071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ra</a:t>
              </a:r>
              <a:endParaRPr lang="en-US" sz="24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D9B415B-9B34-5A43-AACC-298A8E1051C8}"/>
              </a:ext>
            </a:extLst>
          </p:cNvPr>
          <p:cNvSpPr txBox="1"/>
          <p:nvPr/>
        </p:nvSpPr>
        <p:spPr>
          <a:xfrm>
            <a:off x="2752959" y="4357663"/>
            <a:ext cx="5466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sz="2200" dirty="0"/>
              <a:t> copies the value of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sz="2200" dirty="0"/>
              <a:t> into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pc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sz="2200" dirty="0"/>
              <a:t>which </a:t>
            </a:r>
            <a:r>
              <a:rPr lang="en-US" sz="2200" b="1" dirty="0"/>
              <a:t>follows the link back</a:t>
            </a:r>
            <a:r>
              <a:rPr lang="en-US" sz="2200" dirty="0"/>
              <a:t> to the caller.</a:t>
            </a:r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23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  <p:bldP spid="23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8A76-51E8-B144-A337-6D1F0CB8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DO NOT DO THIS.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8E4AC-4A21-5344-84FA-47F2C85E5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I’m not really sure why this has become such a common mistake on the exams the past few terms but: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1C03D-B5AE-3F4D-85B1-2E353285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F65F8-C1D3-CF4B-9116-28AA2A60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C7AF91-0222-9D42-946A-82EEEA9C9CCA}"/>
              </a:ext>
            </a:extLst>
          </p:cNvPr>
          <p:cNvSpPr txBox="1"/>
          <p:nvPr/>
        </p:nvSpPr>
        <p:spPr>
          <a:xfrm rot="21400838">
            <a:off x="439780" y="1606424"/>
            <a:ext cx="82644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sz="3200" b="1" dirty="0"/>
              <a:t> is the </a:t>
            </a:r>
            <a:r>
              <a:rPr lang="en-US" sz="3200" b="1" i="1" u="sng" dirty="0">
                <a:solidFill>
                  <a:srgbClr val="FF0000"/>
                </a:solidFill>
              </a:rPr>
              <a:t>only</a:t>
            </a:r>
            <a:r>
              <a:rPr lang="en-US" sz="3200" b="1" dirty="0">
                <a:solidFill>
                  <a:srgbClr val="FF0000"/>
                </a:solidFill>
              </a:rPr>
              <a:t> instruction that remembers where to come back to</a:t>
            </a:r>
            <a:r>
              <a:rPr lang="en-US" sz="3200" b="1" dirty="0"/>
              <a:t> by putting that info in the </a:t>
            </a:r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sz="3200" b="1" dirty="0"/>
              <a:t> register.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branches (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sz="3200" b="1" dirty="0"/>
              <a:t>, 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sz="3200" b="1" dirty="0"/>
              <a:t>, etc.) </a:t>
            </a:r>
            <a:r>
              <a:rPr lang="en-US" sz="3200" b="1" i="1" dirty="0">
                <a:solidFill>
                  <a:srgbClr val="FF0000"/>
                </a:solidFill>
              </a:rPr>
              <a:t>do not do this!</a:t>
            </a:r>
          </a:p>
        </p:txBody>
      </p:sp>
    </p:spTree>
    <p:extLst>
      <p:ext uri="{BB962C8B-B14F-4D97-AF65-F5344CB8AC3E}">
        <p14:creationId xmlns:p14="http://schemas.microsoft.com/office/powerpoint/2010/main" val="735714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Passing arguments and returning values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0103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you write </a:t>
            </a:r>
            <a:r>
              <a:rPr lang="en-US" dirty="0" err="1"/>
              <a:t>syscalls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syscall is a weird kind of call, but when you pass an argument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what register(s) do you put them in?</a:t>
            </a:r>
          </a:p>
          <a:p>
            <a:r>
              <a:rPr lang="en-US" dirty="0"/>
              <a:t>and when you get a value back (like the "read int" syscall in lab 2)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what register do you get the value back in?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a0-a3</a:t>
            </a:r>
            <a:r>
              <a:rPr lang="en-US" dirty="0"/>
              <a:t> are the </a:t>
            </a:r>
            <a:r>
              <a:rPr lang="en-US" b="1" dirty="0"/>
              <a:t>argument registers</a:t>
            </a:r>
            <a:endParaRPr lang="en-US" dirty="0"/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v0-v1</a:t>
            </a:r>
            <a:r>
              <a:rPr lang="en-US" dirty="0"/>
              <a:t> are the </a:t>
            </a:r>
            <a:r>
              <a:rPr lang="en-US" b="1" dirty="0"/>
              <a:t>return value registers</a:t>
            </a:r>
          </a:p>
          <a:p>
            <a:pPr lvl="1"/>
            <a:r>
              <a:rPr lang="en-US" sz="1200" b="1" i="1" dirty="0">
                <a:solidFill>
                  <a:srgbClr val="FF0000"/>
                </a:solidFill>
              </a:rPr>
              <a:t>syscall annoyingly misuses v0 as an "argument" to choose which function to run which confuses everyone</a:t>
            </a:r>
          </a:p>
          <a:p>
            <a:r>
              <a:rPr lang="en-US" dirty="0"/>
              <a:t>this is just </a:t>
            </a:r>
            <a:r>
              <a:rPr lang="en-US" b="1" dirty="0"/>
              <a:t>part of the calling convention</a:t>
            </a:r>
          </a:p>
          <a:p>
            <a:pPr lvl="1"/>
            <a:r>
              <a:rPr lang="en-US" dirty="0"/>
              <a:t>there's nothing special or "automatic" about these registers</a:t>
            </a:r>
          </a:p>
          <a:p>
            <a:pPr lvl="1"/>
            <a:r>
              <a:rPr lang="en-US" dirty="0"/>
              <a:t>but we write all our functions to </a:t>
            </a:r>
            <a:r>
              <a:rPr lang="en-US" b="1" dirty="0"/>
              <a:t>assume </a:t>
            </a:r>
            <a:r>
              <a:rPr lang="en-US" dirty="0"/>
              <a:t>that this convention is being followed; and as long as every function </a:t>
            </a:r>
            <a:r>
              <a:rPr lang="en-US" b="1" dirty="0"/>
              <a:t>does, </a:t>
            </a:r>
            <a:r>
              <a:rPr lang="en-US" dirty="0"/>
              <a:t>it works out.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701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and giving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if we have a function in a higher level language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326642"/>
            <a:ext cx="6019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605" lvl="1"/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gcd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a,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b) {</a:t>
            </a:r>
          </a:p>
          <a:p>
            <a:pPr marL="258605" lvl="1"/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 != b) {</a:t>
            </a:r>
          </a:p>
          <a:p>
            <a:pPr marL="258605" lvl="1"/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 &gt; b)</a:t>
            </a:r>
          </a:p>
          <a:p>
            <a:pPr marL="258605" lvl="1"/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		a -= b;</a:t>
            </a:r>
          </a:p>
          <a:p>
            <a:pPr marL="258605" lvl="1"/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marL="258605" lvl="1"/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		b -= a;</a:t>
            </a:r>
          </a:p>
          <a:p>
            <a:pPr marL="258605" lvl="1"/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258605" lvl="1"/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258605" lvl="1"/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1022371"/>
            <a:ext cx="34645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two arguments will be passed into this function in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  <a:r>
              <a:rPr lang="en-US" sz="2200" dirty="0"/>
              <a:t> and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a1</a:t>
            </a:r>
            <a:r>
              <a:rPr lang="en-US" sz="22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9867" y="1028700"/>
            <a:ext cx="74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a0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466" y="1028700"/>
            <a:ext cx="74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v0</a:t>
            </a:r>
            <a:endParaRPr lang="en-US" sz="2800" b="1" dirty="0">
              <a:solidFill>
                <a:srgbClr val="0070C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9934" y="1028700"/>
            <a:ext cx="74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a1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4153483"/>
            <a:ext cx="454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for this, just </a:t>
            </a:r>
            <a:r>
              <a:rPr lang="en-US" sz="2200" i="1" dirty="0"/>
              <a:t>put the value you want to return in </a:t>
            </a:r>
            <a:r>
              <a:rPr lang="en-US" sz="2200" b="1" i="1" dirty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sz="2200" i="1" dirty="0"/>
              <a:t> before </a:t>
            </a:r>
            <a:r>
              <a:rPr lang="en-US" sz="2200" i="1" dirty="0" err="1"/>
              <a:t>jr</a:t>
            </a:r>
            <a:r>
              <a:rPr lang="en-US" sz="2200" i="1" dirty="0"/>
              <a:t> </a:t>
            </a:r>
            <a:r>
              <a:rPr lang="en-US" sz="2200" i="1" dirty="0" err="1"/>
              <a:t>ra.</a:t>
            </a:r>
            <a:endParaRPr lang="en-US" sz="2200" dirty="0"/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 flipV="1">
            <a:off x="2590800" y="4610100"/>
            <a:ext cx="10668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7577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Input,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3581399"/>
          </a:xfrm>
        </p:spPr>
        <p:txBody>
          <a:bodyPr/>
          <a:lstStyle/>
          <a:p>
            <a:r>
              <a:rPr lang="en-US" dirty="0"/>
              <a:t>let's write a function like this: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8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add_nums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x,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y) {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x + y; }</a:t>
            </a:r>
            <a:endParaRPr lang="en-US" dirty="0"/>
          </a:p>
          <a:p>
            <a:r>
              <a:rPr lang="en-US" dirty="0"/>
              <a:t>inside of our </a:t>
            </a:r>
            <a:r>
              <a:rPr lang="en-US" b="1" dirty="0" err="1"/>
              <a:t>add_nums</a:t>
            </a:r>
            <a:r>
              <a:rPr lang="en-US" dirty="0"/>
              <a:t> </a:t>
            </a:r>
            <a:r>
              <a:rPr lang="en-US" dirty="0" err="1"/>
              <a:t>asm</a:t>
            </a:r>
            <a:r>
              <a:rPr lang="en-US" dirty="0"/>
              <a:t> function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which register represents </a:t>
            </a:r>
            <a:r>
              <a:rPr lang="en-US" b="1" dirty="0"/>
              <a:t>x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which register represents </a:t>
            </a:r>
            <a:r>
              <a:rPr lang="en-US" b="1" dirty="0"/>
              <a:t>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which register will hold the sum that we return?</a:t>
            </a:r>
          </a:p>
          <a:p>
            <a:pPr marL="258605" lvl="1" indent="0" defTabSz="713232">
              <a:buNone/>
            </a:pP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add_nums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258605" lvl="1" indent="0" defTabSz="713232">
              <a:buNone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__, __, __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3009900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v0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3009900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a0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3009900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a1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4005" y="34671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49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that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let's make </a:t>
            </a:r>
            <a:r>
              <a:rPr lang="en-US" b="1" dirty="0"/>
              <a:t>main</a:t>
            </a:r>
            <a:r>
              <a:rPr lang="en-US" dirty="0"/>
              <a:t> do this:</a:t>
            </a:r>
          </a:p>
          <a:p>
            <a:pPr marL="258605" lvl="1" indent="0" defTabSz="713232">
              <a:buNone/>
            </a:pP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print_int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add_nums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dirty="0"/>
          </a:p>
          <a:p>
            <a:r>
              <a:rPr lang="en-US" dirty="0"/>
              <a:t>how do we set 3 and 8 as the arguments?</a:t>
            </a:r>
          </a:p>
          <a:p>
            <a:r>
              <a:rPr lang="en-US" dirty="0"/>
              <a:t>how do we call </a:t>
            </a:r>
            <a:r>
              <a:rPr lang="en-US" b="1" dirty="0" err="1"/>
              <a:t>add_nums</a:t>
            </a:r>
            <a:r>
              <a:rPr lang="en-US" dirty="0"/>
              <a:t>?</a:t>
            </a:r>
          </a:p>
          <a:p>
            <a:r>
              <a:rPr lang="en-US" dirty="0"/>
              <a:t>afterwards, which register holds the sum?</a:t>
            </a:r>
          </a:p>
          <a:p>
            <a:r>
              <a:rPr lang="en-US" dirty="0"/>
              <a:t>so how can we print that value?</a:t>
            </a:r>
          </a:p>
          <a:p>
            <a:r>
              <a:rPr lang="en-US" i="1" dirty="0"/>
              <a:t>why</a:t>
            </a:r>
            <a:r>
              <a:rPr lang="en-US" dirty="0"/>
              <a:t> do </a:t>
            </a:r>
            <a:r>
              <a:rPr lang="en-US" dirty="0" err="1"/>
              <a:t>syscalls</a:t>
            </a:r>
            <a:r>
              <a:rPr lang="en-US" dirty="0"/>
              <a:t> put the number of the</a:t>
            </a:r>
            <a:br>
              <a:rPr lang="en-US" dirty="0"/>
            </a:br>
            <a:r>
              <a:rPr lang="en-US" dirty="0" err="1"/>
              <a:t>syscall</a:t>
            </a:r>
            <a:r>
              <a:rPr lang="en-US" dirty="0"/>
              <a:t> in </a:t>
            </a:r>
            <a:r>
              <a:rPr lang="en-US" b="1" dirty="0"/>
              <a:t>v0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well what do you get when you cross an elephant and a rhino?</a:t>
            </a:r>
          </a:p>
          <a:p>
            <a:pPr lvl="2"/>
            <a:r>
              <a:rPr lang="en-US" i="1" dirty="0"/>
              <a:t>hell if I know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72200" y="571500"/>
            <a:ext cx="27478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  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a0,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a1,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add_nums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1866900"/>
            <a:ext cx="23535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move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a0, v0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v0,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22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12" grpId="0" uiExpand="1" build="p" bldLvl="5"/>
      <p:bldP spid="13" grpId="0" uiExpand="1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1310-866C-9549-B746-9ACDC6304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issue.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0AFFF9-B024-8E41-91C8-08AD3B25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64E43-B578-6843-A600-FAD02CB9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217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9724-36CB-D546-9CC5-7C19C52744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frustrating story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D7E6DC-79BE-4E41-8F9B-3DBB033E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759F-D99F-7148-B5E5-E7CF5D23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9567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ONLY HAVE ONE BOOKMARK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524357"/>
          </a:xfrm>
        </p:spPr>
        <p:txBody>
          <a:bodyPr/>
          <a:lstStyle/>
          <a:p>
            <a:r>
              <a:rPr lang="en-US" dirty="0"/>
              <a:t>let's track </a:t>
            </a:r>
            <a:r>
              <a:rPr lang="en-US" b="1" dirty="0"/>
              <a:t>PC</a:t>
            </a:r>
            <a:r>
              <a:rPr lang="en-US" dirty="0"/>
              <a:t> and </a:t>
            </a:r>
            <a:r>
              <a:rPr lang="en-US" b="1" dirty="0" err="1"/>
              <a:t>ra</a:t>
            </a:r>
            <a:r>
              <a:rPr lang="en-US" dirty="0"/>
              <a:t> as we run this code.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942023" y="1019658"/>
          <a:ext cx="3372730" cy="32004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3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jal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fork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li</a:t>
                      </a:r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 v0, 10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jal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spoon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jr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ra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0x8040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jr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ra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94317" y="2389025"/>
            <a:ext cx="1034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fork: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9358" y="3749559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spoon: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96424" y="1369585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0x0000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09009" y="857066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46442" y="2458422"/>
            <a:ext cx="23534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After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spoon</a:t>
            </a:r>
            <a:r>
              <a:rPr lang="en-US" sz="2200" b="1" dirty="0"/>
              <a:t>: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96424" y="1910504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0x8004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051" y="1910503"/>
            <a:ext cx="21979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After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fork</a:t>
            </a:r>
            <a:r>
              <a:rPr lang="en-US" sz="2200" b="1" dirty="0"/>
              <a:t>: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3596424" y="2452924"/>
            <a:ext cx="1204176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06960" y="1369585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25957" y="884836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12896" y="1910503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06959" y="2455321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0x8040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5523" y="2996345"/>
            <a:ext cx="17314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After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r>
              <a:rPr lang="en-US" sz="2200" b="1" dirty="0"/>
              <a:t>: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3596424" y="2990847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06959" y="2993244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5523" y="3509692"/>
            <a:ext cx="17314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After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r>
              <a:rPr lang="en-US" sz="2200" b="1" dirty="0"/>
              <a:t>: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3596424" y="3504194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06959" y="3506591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5523" y="4023039"/>
            <a:ext cx="17314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After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r>
              <a:rPr lang="en-US" sz="2200" b="1" dirty="0"/>
              <a:t>: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3596424" y="4017541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06959" y="4019938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5523" y="4536386"/>
            <a:ext cx="17314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After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r>
              <a:rPr lang="en-US" sz="2200" b="1" dirty="0"/>
              <a:t>: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6424" y="4530888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06959" y="4533285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5523" y="5049733"/>
            <a:ext cx="17314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After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r>
              <a:rPr lang="en-US" sz="2200" b="1" dirty="0"/>
              <a:t>:</a:t>
            </a:r>
            <a:endParaRPr lang="en-US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3596424" y="5044235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06959" y="5046632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523" y="5563080"/>
            <a:ext cx="17314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After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jr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ra</a:t>
            </a:r>
            <a:r>
              <a:rPr lang="en-US" sz="2200" b="1" dirty="0"/>
              <a:t>:</a:t>
            </a:r>
            <a:endParaRPr lang="en-US" sz="2200" dirty="0"/>
          </a:p>
        </p:txBody>
      </p:sp>
      <p:sp>
        <p:nvSpPr>
          <p:cNvPr id="38" name="TextBox 37"/>
          <p:cNvSpPr txBox="1"/>
          <p:nvPr/>
        </p:nvSpPr>
        <p:spPr>
          <a:xfrm>
            <a:off x="3596424" y="5557582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06959" y="5559979"/>
            <a:ext cx="12041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0x8024</a:t>
            </a:r>
          </a:p>
        </p:txBody>
      </p:sp>
      <p:sp>
        <p:nvSpPr>
          <p:cNvPr id="46" name="TextBox 45"/>
          <p:cNvSpPr txBox="1"/>
          <p:nvPr/>
        </p:nvSpPr>
        <p:spPr>
          <a:xfrm rot="20457344">
            <a:off x="16279" y="3601932"/>
            <a:ext cx="5460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>
                <a:solidFill>
                  <a:srgbClr val="FF0000"/>
                </a:solidFill>
              </a:rPr>
              <a:t>UHHHHHHHH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815324" y="1962137"/>
            <a:ext cx="229513" cy="711728"/>
            <a:chOff x="4953000" y="1383772"/>
            <a:chExt cx="229513" cy="711728"/>
          </a:xfrm>
        </p:grpSpPr>
        <p:sp>
          <p:nvSpPr>
            <p:cNvPr id="14" name="Trapezoid 13"/>
            <p:cNvSpPr/>
            <p:nvPr/>
          </p:nvSpPr>
          <p:spPr>
            <a:xfrm rot="11700000">
              <a:off x="5030113" y="1383772"/>
              <a:ext cx="152400" cy="540918"/>
            </a:xfrm>
            <a:prstGeom prst="trapezoi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53000" y="1986703"/>
              <a:ext cx="108797" cy="10879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8986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 animBg="1"/>
      <p:bldP spid="15" grpId="0"/>
      <p:bldP spid="16" grpId="0" animBg="1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 animBg="1"/>
      <p:bldP spid="31" grpId="0"/>
      <p:bldP spid="32" grpId="0" animBg="1"/>
      <p:bldP spid="33" grpId="0" animBg="1"/>
      <p:bldP spid="34" grpId="0"/>
      <p:bldP spid="35" grpId="0" animBg="1"/>
      <p:bldP spid="36" grpId="0" animBg="1"/>
      <p:bldP spid="37" grpId="0"/>
      <p:bldP spid="38" grpId="0" animBg="1"/>
      <p:bldP spid="39" grpId="0" animBg="1"/>
      <p:bldP spid="4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ttp://media.openclipart.org/people/rygle/500px-Open-Book-Remix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37437"/>
            <a:ext cx="2971800" cy="167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deal?</a:t>
            </a:r>
            <a:r>
              <a:rPr lang="en-US" sz="2000" dirty="0"/>
              <a:t>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57199"/>
          </a:xfrm>
        </p:spPr>
        <p:txBody>
          <a:bodyPr/>
          <a:lstStyle/>
          <a:p>
            <a:r>
              <a:rPr lang="en-US" dirty="0"/>
              <a:t>there's only one return address register.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4" name="Arc 13"/>
          <p:cNvSpPr/>
          <p:nvPr/>
        </p:nvSpPr>
        <p:spPr>
          <a:xfrm rot="16200000">
            <a:off x="5914089" y="1343167"/>
            <a:ext cx="1181457" cy="2912060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8" descr="ttp://media.openclipart.org/people/rygle/500px-Open-Book-Remix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962" y="1428853"/>
            <a:ext cx="2971800" cy="167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 12"/>
          <p:cNvSpPr/>
          <p:nvPr/>
        </p:nvSpPr>
        <p:spPr>
          <a:xfrm rot="5400000">
            <a:off x="2470098" y="61943"/>
            <a:ext cx="1130946" cy="2912061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90600" y="3771900"/>
            <a:ext cx="5084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we </a:t>
            </a:r>
            <a:r>
              <a:rPr lang="en-US" sz="2200" b="1" dirty="0"/>
              <a:t>lost our way back</a:t>
            </a:r>
            <a:r>
              <a:rPr lang="en-US" sz="2200" dirty="0"/>
              <a:t> to the first book.</a:t>
            </a:r>
          </a:p>
        </p:txBody>
      </p:sp>
      <p:pic>
        <p:nvPicPr>
          <p:cNvPr id="21" name="Picture 8" descr="ttp://media.openclipart.org/people/rygle/500px-Open-Book-Remix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832" y="1391952"/>
            <a:ext cx="2971800" cy="167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Arc 24"/>
          <p:cNvSpPr/>
          <p:nvPr/>
        </p:nvSpPr>
        <p:spPr>
          <a:xfrm rot="5400000">
            <a:off x="5986070" y="15216"/>
            <a:ext cx="1037492" cy="2912061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200000">
            <a:off x="5068081" y="2718747"/>
            <a:ext cx="905064" cy="772402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cument 7"/>
          <p:cNvSpPr/>
          <p:nvPr/>
        </p:nvSpPr>
        <p:spPr>
          <a:xfrm rot="20034416">
            <a:off x="1827777" y="1627784"/>
            <a:ext cx="304800" cy="1295400"/>
          </a:xfrm>
          <a:prstGeom prst="flowChartDocumen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Arc 26"/>
          <p:cNvSpPr/>
          <p:nvPr/>
        </p:nvSpPr>
        <p:spPr>
          <a:xfrm rot="16200000">
            <a:off x="5013621" y="2484690"/>
            <a:ext cx="905064" cy="772402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6200000">
            <a:off x="4797904" y="2369271"/>
            <a:ext cx="905064" cy="772402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6200000">
            <a:off x="4950377" y="2639459"/>
            <a:ext cx="905064" cy="772402"/>
          </a:xfrm>
          <a:prstGeom prst="arc">
            <a:avLst>
              <a:gd name="adj1" fmla="val 5400000"/>
              <a:gd name="adj2" fmla="val 16202372"/>
            </a:avLst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137961" y="4251753"/>
            <a:ext cx="50204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and now we're stuck in an infinite loop.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41336" y="4679654"/>
            <a:ext cx="5095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with one return address register, </a:t>
            </a:r>
            <a:r>
              <a:rPr lang="en-US" sz="2200" dirty="0">
                <a:solidFill>
                  <a:srgbClr val="FF0000"/>
                </a:solidFill>
              </a:rPr>
              <a:t>we can only go </a:t>
            </a:r>
            <a:r>
              <a:rPr lang="en-US" sz="2200" b="1" dirty="0">
                <a:solidFill>
                  <a:srgbClr val="FF0000"/>
                </a:solidFill>
              </a:rPr>
              <a:t>one function call deep!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95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32587 -0.0061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5" y="-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23" grpId="0"/>
      <p:bldP spid="25" grpId="0" animBg="1"/>
      <p:bldP spid="26" grpId="0" animBg="1"/>
      <p:bldP spid="8" grpId="0" animBg="1"/>
      <p:bldP spid="8" grpId="1" animBg="1"/>
      <p:bldP spid="27" grpId="0" animBg="1"/>
      <p:bldP spid="28" grpId="0" animBg="1"/>
      <p:bldP spid="29" grpId="0" animBg="1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4A9B-DA30-A842-AF92-15331849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Nothing is ever as simple as you want it to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AC510-50EC-114E-8600-C3C3E2950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you're at home watching something. someone knocks on your door.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E5F14-E5AA-1B43-A9AA-5BF6BCBE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B4F4D-A531-F24A-885D-873ED10F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4D575F7-EF49-5042-A9D4-59A90C8DC8AA}"/>
              </a:ext>
            </a:extLst>
          </p:cNvPr>
          <p:cNvGrpSpPr/>
          <p:nvPr/>
        </p:nvGrpSpPr>
        <p:grpSpPr>
          <a:xfrm>
            <a:off x="339540" y="1142794"/>
            <a:ext cx="1981190" cy="1761530"/>
            <a:chOff x="339540" y="1142794"/>
            <a:chExt cx="1981190" cy="176153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AF98D34-0CF7-8840-B71A-34F470EE3E39}"/>
                </a:ext>
              </a:extLst>
            </p:cNvPr>
            <p:cNvGrpSpPr/>
            <p:nvPr/>
          </p:nvGrpSpPr>
          <p:grpSpPr>
            <a:xfrm>
              <a:off x="720535" y="1142794"/>
              <a:ext cx="1219200" cy="838200"/>
              <a:chOff x="457200" y="1257300"/>
              <a:chExt cx="1219200" cy="838200"/>
            </a:xfrm>
          </p:grpSpPr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F8E4F66E-0071-534D-BCCA-BC87B5C446C3}"/>
                  </a:ext>
                </a:extLst>
              </p:cNvPr>
              <p:cNvSpPr/>
              <p:nvPr/>
            </p:nvSpPr>
            <p:spPr>
              <a:xfrm>
                <a:off x="457200" y="1257300"/>
                <a:ext cx="1219200" cy="8382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D7FE8340-6610-6844-ABF8-8FA14739CEE7}"/>
                  </a:ext>
                </a:extLst>
              </p:cNvPr>
              <p:cNvGrpSpPr/>
              <p:nvPr/>
            </p:nvGrpSpPr>
            <p:grpSpPr>
              <a:xfrm>
                <a:off x="819778" y="1409700"/>
                <a:ext cx="494044" cy="533400"/>
                <a:chOff x="838200" y="1409700"/>
                <a:chExt cx="494044" cy="533400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87A203D0-1AA8-2C4F-9010-144EE1FC2E41}"/>
                    </a:ext>
                  </a:extLst>
                </p:cNvPr>
                <p:cNvSpPr/>
                <p:nvPr/>
              </p:nvSpPr>
              <p:spPr>
                <a:xfrm>
                  <a:off x="838200" y="1409700"/>
                  <a:ext cx="152400" cy="53340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99715F42-4B4F-AA45-82E8-9CD1429CA182}"/>
                    </a:ext>
                  </a:extLst>
                </p:cNvPr>
                <p:cNvSpPr/>
                <p:nvPr/>
              </p:nvSpPr>
              <p:spPr>
                <a:xfrm>
                  <a:off x="1179844" y="1409700"/>
                  <a:ext cx="152400" cy="53340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B040070-DCC9-754B-AB41-37014E456A75}"/>
                </a:ext>
              </a:extLst>
            </p:cNvPr>
            <p:cNvSpPr txBox="1"/>
            <p:nvPr/>
          </p:nvSpPr>
          <p:spPr>
            <a:xfrm>
              <a:off x="339540" y="1980994"/>
              <a:ext cx="19811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you pause it and answer the door. it's your neighbor.</a:t>
              </a:r>
              <a:endParaRPr lang="en-US" sz="18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CC231E-6873-9B47-901A-C0C80F2155B3}"/>
              </a:ext>
            </a:extLst>
          </p:cNvPr>
          <p:cNvGrpSpPr/>
          <p:nvPr/>
        </p:nvGrpSpPr>
        <p:grpSpPr>
          <a:xfrm>
            <a:off x="2324105" y="1218994"/>
            <a:ext cx="1981190" cy="1685330"/>
            <a:chOff x="2324105" y="1218994"/>
            <a:chExt cx="1981190" cy="168533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CC3A8CC-F093-CD42-B16B-3BB68CF1818A}"/>
                </a:ext>
              </a:extLst>
            </p:cNvPr>
            <p:cNvGrpSpPr/>
            <p:nvPr/>
          </p:nvGrpSpPr>
          <p:grpSpPr>
            <a:xfrm>
              <a:off x="2609270" y="1218994"/>
              <a:ext cx="1410860" cy="685800"/>
              <a:chOff x="2667000" y="1144213"/>
              <a:chExt cx="1410860" cy="685800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DDC2AD20-4E03-344F-9DF4-F86FFA44F9D0}"/>
                  </a:ext>
                </a:extLst>
              </p:cNvPr>
              <p:cNvSpPr/>
              <p:nvPr/>
            </p:nvSpPr>
            <p:spPr>
              <a:xfrm>
                <a:off x="2667000" y="1144213"/>
                <a:ext cx="1295400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 Same Side Corner Rectangle 14">
                <a:extLst>
                  <a:ext uri="{FF2B5EF4-FFF2-40B4-BE49-F238E27FC236}">
                    <a16:creationId xmlns:a16="http://schemas.microsoft.com/office/drawing/2014/main" id="{A880DA7C-3694-2A40-937D-FF6E9CA08438}"/>
                  </a:ext>
                </a:extLst>
              </p:cNvPr>
              <p:cNvSpPr/>
              <p:nvPr/>
            </p:nvSpPr>
            <p:spPr>
              <a:xfrm rot="5400000">
                <a:off x="3875804" y="1429383"/>
                <a:ext cx="288651" cy="11546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 Same Side Corner Rectangle 15">
                <a:extLst>
                  <a:ext uri="{FF2B5EF4-FFF2-40B4-BE49-F238E27FC236}">
                    <a16:creationId xmlns:a16="http://schemas.microsoft.com/office/drawing/2014/main" id="{95A8FA0D-1908-F84B-80CB-069A119EE0BB}"/>
                  </a:ext>
                </a:extLst>
              </p:cNvPr>
              <p:cNvSpPr/>
              <p:nvPr/>
            </p:nvSpPr>
            <p:spPr>
              <a:xfrm rot="16200000">
                <a:off x="2496016" y="1393898"/>
                <a:ext cx="616724" cy="19016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4EB280-2643-B44F-8B41-92406A1AD76F}"/>
                </a:ext>
              </a:extLst>
            </p:cNvPr>
            <p:cNvSpPr txBox="1"/>
            <p:nvPr/>
          </p:nvSpPr>
          <p:spPr>
            <a:xfrm>
              <a:off x="2324105" y="1980994"/>
              <a:ext cx="19811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their car battery is dead. they need a jump.</a:t>
              </a:r>
              <a:endParaRPr lang="en-US" sz="1800" b="1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B37C94C-AD08-904A-B1B4-36BB021FCD67}"/>
              </a:ext>
            </a:extLst>
          </p:cNvPr>
          <p:cNvGrpSpPr/>
          <p:nvPr/>
        </p:nvGrpSpPr>
        <p:grpSpPr>
          <a:xfrm>
            <a:off x="4335440" y="800100"/>
            <a:ext cx="1981190" cy="2104224"/>
            <a:chOff x="4335440" y="800100"/>
            <a:chExt cx="1981190" cy="210422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59AEA5-36A3-4D40-AAD2-9D379639FE11}"/>
                </a:ext>
              </a:extLst>
            </p:cNvPr>
            <p:cNvSpPr txBox="1"/>
            <p:nvPr/>
          </p:nvSpPr>
          <p:spPr>
            <a:xfrm>
              <a:off x="4335440" y="1980994"/>
              <a:ext cx="19811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your car is covered in ice and frozen shut.</a:t>
              </a:r>
              <a:endParaRPr lang="en-US" sz="1800" b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9EB9A52-E636-5842-8DB6-6EC2591DC072}"/>
                </a:ext>
              </a:extLst>
            </p:cNvPr>
            <p:cNvSpPr txBox="1"/>
            <p:nvPr/>
          </p:nvSpPr>
          <p:spPr>
            <a:xfrm>
              <a:off x="4731962" y="800100"/>
              <a:ext cx="1188146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800" b="1" dirty="0">
                  <a:solidFill>
                    <a:srgbClr val="0070C0"/>
                  </a:solidFill>
                </a:rPr>
                <a:t>❆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93879DC-7BC4-2E4A-A42F-7D84DFE9C529}"/>
              </a:ext>
            </a:extLst>
          </p:cNvPr>
          <p:cNvGrpSpPr/>
          <p:nvPr/>
        </p:nvGrpSpPr>
        <p:grpSpPr>
          <a:xfrm>
            <a:off x="6311224" y="838619"/>
            <a:ext cx="2756576" cy="2065705"/>
            <a:chOff x="6311224" y="838619"/>
            <a:chExt cx="2756576" cy="206570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A2C5104-3923-0D42-AF1E-7474F872D051}"/>
                </a:ext>
              </a:extLst>
            </p:cNvPr>
            <p:cNvSpPr txBox="1"/>
            <p:nvPr/>
          </p:nvSpPr>
          <p:spPr>
            <a:xfrm>
              <a:off x="6311224" y="1980994"/>
              <a:ext cx="27565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you go back to your house to get the scraper, and the dog gets out.</a:t>
              </a:r>
              <a:endParaRPr lang="en-US" sz="1800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88F6FD8-E053-2949-8E30-F375AFB80E86}"/>
                </a:ext>
              </a:extLst>
            </p:cNvPr>
            <p:cNvSpPr txBox="1"/>
            <p:nvPr/>
          </p:nvSpPr>
          <p:spPr>
            <a:xfrm>
              <a:off x="7028462" y="838619"/>
              <a:ext cx="1313180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800" dirty="0">
                  <a:solidFill>
                    <a:srgbClr val="0070C0"/>
                  </a:solidFill>
                </a:rPr>
                <a:t>🐕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FA6781D-9E0A-6647-B7D1-B8F3D7AD5BE4}"/>
              </a:ext>
            </a:extLst>
          </p:cNvPr>
          <p:cNvGrpSpPr/>
          <p:nvPr/>
        </p:nvGrpSpPr>
        <p:grpSpPr>
          <a:xfrm>
            <a:off x="42779" y="2985827"/>
            <a:ext cx="2622082" cy="2233871"/>
            <a:chOff x="-20928" y="2985827"/>
            <a:chExt cx="2622082" cy="223387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14A45F8-8CEB-3347-9DD0-930D56E3A51F}"/>
                </a:ext>
              </a:extLst>
            </p:cNvPr>
            <p:cNvSpPr txBox="1"/>
            <p:nvPr/>
          </p:nvSpPr>
          <p:spPr>
            <a:xfrm>
              <a:off x="-20928" y="4296368"/>
              <a:ext cx="26220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the dog wiggles under a neighbor's tall fence. their gate is locked.</a:t>
              </a:r>
              <a:endParaRPr lang="en-US" sz="1800" b="1" dirty="0"/>
            </a:p>
          </p:txBody>
        </p:sp>
        <p:pic>
          <p:nvPicPr>
            <p:cNvPr id="1026" name="Picture 2" descr="Image result for fence gate">
              <a:extLst>
                <a:ext uri="{FF2B5EF4-FFF2-40B4-BE49-F238E27FC236}">
                  <a16:creationId xmlns:a16="http://schemas.microsoft.com/office/drawing/2014/main" id="{28A9568C-4E9A-8C44-980F-086EE918B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56" y="2985827"/>
              <a:ext cx="1793514" cy="1280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05A8057-59D1-A04F-8D53-778A941AD888}"/>
              </a:ext>
            </a:extLst>
          </p:cNvPr>
          <p:cNvGrpSpPr/>
          <p:nvPr/>
        </p:nvGrpSpPr>
        <p:grpSpPr>
          <a:xfrm>
            <a:off x="2746648" y="2980524"/>
            <a:ext cx="2050800" cy="2239174"/>
            <a:chOff x="2602868" y="2980524"/>
            <a:chExt cx="2050800" cy="2239174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B92E2A7-19E0-D440-9E19-DBE6CA24E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36406" y="2980524"/>
              <a:ext cx="783724" cy="13335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D343A03-4EDA-F54D-B09B-41B350B8619E}"/>
                </a:ext>
              </a:extLst>
            </p:cNvPr>
            <p:cNvSpPr txBox="1"/>
            <p:nvPr/>
          </p:nvSpPr>
          <p:spPr>
            <a:xfrm>
              <a:off x="2602868" y="4296368"/>
              <a:ext cx="205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you ring the intercom doorbell. someone answers.</a:t>
              </a:r>
              <a:endParaRPr lang="en-US" sz="1800" b="1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B223B7D-1769-6D40-937C-6DDE2082D482}"/>
              </a:ext>
            </a:extLst>
          </p:cNvPr>
          <p:cNvSpPr txBox="1"/>
          <p:nvPr/>
        </p:nvSpPr>
        <p:spPr>
          <a:xfrm>
            <a:off x="4572000" y="3380307"/>
            <a:ext cx="4495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now, </a:t>
            </a:r>
            <a:r>
              <a:rPr lang="en-US" sz="2200" b="1" dirty="0"/>
              <a:t>what do you have to do,</a:t>
            </a:r>
          </a:p>
          <a:p>
            <a:pPr algn="ctr"/>
            <a:r>
              <a:rPr lang="en-US" sz="2200" dirty="0"/>
              <a:t>and </a:t>
            </a:r>
            <a:r>
              <a:rPr lang="en-US" sz="2200" b="1" dirty="0"/>
              <a:t>in what order?</a:t>
            </a:r>
          </a:p>
        </p:txBody>
      </p:sp>
    </p:spTree>
    <p:extLst>
      <p:ext uri="{BB962C8B-B14F-4D97-AF65-F5344CB8AC3E}">
        <p14:creationId xmlns:p14="http://schemas.microsoft.com/office/powerpoint/2010/main" val="1492796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B7CA-566B-EE40-BFFD-614BEB6D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moral of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3F473-7966-CB40-BD2F-D079EF209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doing </a:t>
            </a:r>
            <a:r>
              <a:rPr lang="en-US" b="1" dirty="0"/>
              <a:t>task A</a:t>
            </a:r>
            <a:r>
              <a:rPr lang="en-US" dirty="0"/>
              <a:t>, and you need to do </a:t>
            </a:r>
            <a:r>
              <a:rPr lang="en-US" b="1" dirty="0"/>
              <a:t>task B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you </a:t>
            </a:r>
            <a:r>
              <a:rPr lang="en-US" b="1" dirty="0"/>
              <a:t>remember where you were in task A</a:t>
            </a:r>
          </a:p>
          <a:p>
            <a:pPr lvl="1"/>
            <a:r>
              <a:rPr lang="en-US" dirty="0"/>
              <a:t>and you </a:t>
            </a:r>
            <a:r>
              <a:rPr lang="en-US" b="1" dirty="0"/>
              <a:t>start task B</a:t>
            </a:r>
          </a:p>
          <a:p>
            <a:r>
              <a:rPr lang="en-US" dirty="0"/>
              <a:t>when you are done with </a:t>
            </a:r>
            <a:r>
              <a:rPr lang="en-US" b="1" dirty="0"/>
              <a:t>task B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you can </a:t>
            </a:r>
            <a:r>
              <a:rPr lang="en-US" b="1" dirty="0"/>
              <a:t>forget about task B</a:t>
            </a:r>
          </a:p>
          <a:p>
            <a:pPr lvl="1"/>
            <a:r>
              <a:rPr lang="en-US" dirty="0"/>
              <a:t>and you </a:t>
            </a:r>
            <a:r>
              <a:rPr lang="en-US" b="1" dirty="0"/>
              <a:t>resume task A at the point where you paused</a:t>
            </a:r>
          </a:p>
          <a:p>
            <a:r>
              <a:rPr lang="en-US" dirty="0"/>
              <a:t>and this can keep going!</a:t>
            </a:r>
          </a:p>
          <a:p>
            <a:pPr lvl="1"/>
            <a:r>
              <a:rPr lang="en-US" dirty="0"/>
              <a:t>task B can have a sub-task C, which has a sub-task D,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4AC55-8153-AA4F-A587-FAF53B0F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E0F905-0BF3-EA46-BCCF-C1878B12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26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other words…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914399"/>
          </a:xfrm>
        </p:spPr>
        <p:txBody>
          <a:bodyPr/>
          <a:lstStyle/>
          <a:p>
            <a:r>
              <a:rPr lang="en-US" dirty="0"/>
              <a:t>when the caller </a:t>
            </a:r>
            <a:r>
              <a:rPr lang="en-US" b="1" dirty="0"/>
              <a:t>calls a function,</a:t>
            </a:r>
            <a:r>
              <a:rPr lang="en-US" dirty="0"/>
              <a:t> where do we go?</a:t>
            </a:r>
          </a:p>
          <a:p>
            <a:r>
              <a:rPr lang="en-US" dirty="0"/>
              <a:t>when the callee </a:t>
            </a:r>
            <a:r>
              <a:rPr lang="en-US" b="1" dirty="0"/>
              <a:t>is finished,</a:t>
            </a:r>
            <a:r>
              <a:rPr lang="en-US" dirty="0"/>
              <a:t> where do we go?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947D3E-88F0-1C48-A934-A569B4086AC4}"/>
              </a:ext>
            </a:extLst>
          </p:cNvPr>
          <p:cNvGrpSpPr/>
          <p:nvPr/>
        </p:nvGrpSpPr>
        <p:grpSpPr>
          <a:xfrm>
            <a:off x="333433" y="1415138"/>
            <a:ext cx="2896947" cy="2948581"/>
            <a:chOff x="734118" y="2095501"/>
            <a:chExt cx="2896947" cy="2948581"/>
          </a:xfrm>
        </p:grpSpPr>
        <p:sp>
          <p:nvSpPr>
            <p:cNvPr id="7" name="TextBox 6"/>
            <p:cNvSpPr txBox="1"/>
            <p:nvPr/>
          </p:nvSpPr>
          <p:spPr>
            <a:xfrm>
              <a:off x="734118" y="2095501"/>
              <a:ext cx="2896947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void</a:t>
              </a:r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 fork()</a:t>
              </a:r>
            </a:p>
            <a:p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{</a:t>
              </a:r>
              <a:b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    knife();</a:t>
              </a:r>
            </a:p>
            <a:p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    spoon++;</a:t>
              </a:r>
            </a:p>
            <a:p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4718" y="4459307"/>
              <a:ext cx="11673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call</a:t>
              </a:r>
              <a:r>
                <a:rPr lang="en-US" sz="3200" b="1" dirty="0"/>
                <a:t>er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3C6614-3486-CB4A-8151-99AD6EA449BA}"/>
              </a:ext>
            </a:extLst>
          </p:cNvPr>
          <p:cNvGrpSpPr/>
          <p:nvPr/>
        </p:nvGrpSpPr>
        <p:grpSpPr>
          <a:xfrm>
            <a:off x="5486400" y="1415138"/>
            <a:ext cx="3348994" cy="2967422"/>
            <a:chOff x="5472381" y="2095500"/>
            <a:chExt cx="3348994" cy="2967422"/>
          </a:xfrm>
        </p:grpSpPr>
        <p:sp>
          <p:nvSpPr>
            <p:cNvPr id="8" name="TextBox 7"/>
            <p:cNvSpPr txBox="1"/>
            <p:nvPr/>
          </p:nvSpPr>
          <p:spPr>
            <a:xfrm>
              <a:off x="5472381" y="2095500"/>
              <a:ext cx="3348994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void</a:t>
              </a:r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 knife()</a:t>
              </a:r>
            </a:p>
            <a:p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{</a:t>
              </a:r>
            </a:p>
            <a:p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    spork++;</a:t>
              </a:r>
            </a:p>
            <a:p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    spatula--;</a:t>
              </a:r>
            </a:p>
            <a:p>
              <a:r>
                <a:rPr lang="en-US" sz="32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61245" y="4416591"/>
              <a:ext cx="13580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call</a:t>
              </a:r>
              <a:r>
                <a:rPr lang="en-US" sz="3600" b="1" dirty="0"/>
                <a:t>ee</a:t>
              </a:r>
            </a:p>
          </p:txBody>
        </p:sp>
      </p:grp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5410200" y="2082810"/>
            <a:ext cx="0" cy="17652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cxnSpLocks/>
          </p:cNvCxnSpPr>
          <p:nvPr/>
        </p:nvCxnSpPr>
        <p:spPr>
          <a:xfrm rot="10800000">
            <a:off x="3108530" y="3162301"/>
            <a:ext cx="2199894" cy="78351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cxnSpLocks/>
          </p:cNvCxnSpPr>
          <p:nvPr/>
        </p:nvCxnSpPr>
        <p:spPr>
          <a:xfrm flipV="1">
            <a:off x="3108530" y="1714500"/>
            <a:ext cx="2373910" cy="1021951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C19EF71-985B-CC4D-A112-4ED27C95D043}"/>
              </a:ext>
            </a:extLst>
          </p:cNvPr>
          <p:cNvGrpSpPr/>
          <p:nvPr/>
        </p:nvGrpSpPr>
        <p:grpSpPr>
          <a:xfrm>
            <a:off x="3104941" y="2271502"/>
            <a:ext cx="2370990" cy="823390"/>
            <a:chOff x="3104941" y="2271502"/>
            <a:chExt cx="2370990" cy="82339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C8F1DE1-5ADA-3D46-8F26-69157D54C443}"/>
                </a:ext>
              </a:extLst>
            </p:cNvPr>
            <p:cNvSpPr txBox="1"/>
            <p:nvPr/>
          </p:nvSpPr>
          <p:spPr>
            <a:xfrm rot="19874493">
              <a:off x="3418531" y="2271502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i="1" dirty="0"/>
                <a:t>remember: come back to here!</a:t>
              </a:r>
              <a:endParaRPr lang="en-US" sz="1800" b="1" i="1" dirty="0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6747C91-5AE6-1849-8D2D-B5FDC47B8D25}"/>
                </a:ext>
              </a:extLst>
            </p:cNvPr>
            <p:cNvCxnSpPr/>
            <p:nvPr/>
          </p:nvCxnSpPr>
          <p:spPr>
            <a:xfrm flipH="1">
              <a:off x="3104941" y="2965455"/>
              <a:ext cx="552659" cy="12943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685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0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ight Arrow 37">
            <a:extLst>
              <a:ext uri="{FF2B5EF4-FFF2-40B4-BE49-F238E27FC236}">
                <a16:creationId xmlns:a16="http://schemas.microsoft.com/office/drawing/2014/main" id="{766158BD-A531-134C-9BB4-714F454706E7}"/>
              </a:ext>
            </a:extLst>
          </p:cNvPr>
          <p:cNvSpPr/>
          <p:nvPr/>
        </p:nvSpPr>
        <p:spPr>
          <a:xfrm>
            <a:off x="685800" y="2081601"/>
            <a:ext cx="2223732" cy="95905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arguments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C9E124A0-761B-0941-8E27-0F606A247538}"/>
              </a:ext>
            </a:extLst>
          </p:cNvPr>
          <p:cNvSpPr/>
          <p:nvPr/>
        </p:nvSpPr>
        <p:spPr>
          <a:xfrm>
            <a:off x="6186130" y="2074551"/>
            <a:ext cx="2223732" cy="95905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return value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3B2F5E-0608-2F4B-8541-F9E2CB2BC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function?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7897A-34E2-DE40-A804-EB7DA09CF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function</a:t>
            </a:r>
            <a:r>
              <a:rPr lang="en-US" dirty="0"/>
              <a:t> is a </a:t>
            </a:r>
            <a:r>
              <a:rPr lang="en-US" b="1" dirty="0"/>
              <a:t>named piece of code with inputs and outputs.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65211-637D-AC4E-9138-D2119C77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4E9F2-CD9F-3241-A99F-DE5A979E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0DC4AD2-703C-3D45-AF61-0FE90A4DF702}"/>
              </a:ext>
            </a:extLst>
          </p:cNvPr>
          <p:cNvSpPr/>
          <p:nvPr/>
        </p:nvSpPr>
        <p:spPr>
          <a:xfrm>
            <a:off x="2909532" y="1650747"/>
            <a:ext cx="3276598" cy="1918727"/>
          </a:xfrm>
          <a:prstGeom prst="roundRect">
            <a:avLst>
              <a:gd name="adj" fmla="val 84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increment_array</a:t>
            </a:r>
            <a:endParaRPr 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F849B8-7E1F-D747-8EA8-03236C9EBCE6}"/>
              </a:ext>
            </a:extLst>
          </p:cNvPr>
          <p:cNvGrpSpPr/>
          <p:nvPr/>
        </p:nvGrpSpPr>
        <p:grpSpPr>
          <a:xfrm>
            <a:off x="3430179" y="2292916"/>
            <a:ext cx="2474559" cy="959055"/>
            <a:chOff x="3124200" y="2551176"/>
            <a:chExt cx="3124200" cy="1210834"/>
          </a:xfrm>
        </p:grpSpPr>
        <p:sp>
          <p:nvSpPr>
            <p:cNvPr id="7" name="Decision 6">
              <a:extLst>
                <a:ext uri="{FF2B5EF4-FFF2-40B4-BE49-F238E27FC236}">
                  <a16:creationId xmlns:a16="http://schemas.microsoft.com/office/drawing/2014/main" id="{A67985E9-4B24-8849-8110-226C9AD98297}"/>
                </a:ext>
              </a:extLst>
            </p:cNvPr>
            <p:cNvSpPr/>
            <p:nvPr/>
          </p:nvSpPr>
          <p:spPr>
            <a:xfrm>
              <a:off x="3124200" y="2551176"/>
              <a:ext cx="914400" cy="612648"/>
            </a:xfrm>
            <a:prstGeom prst="flowChartDecisi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A8B17BC-EB09-484F-A93F-3F0C5D73D2E3}"/>
                </a:ext>
              </a:extLst>
            </p:cNvPr>
            <p:cNvSpPr/>
            <p:nvPr/>
          </p:nvSpPr>
          <p:spPr>
            <a:xfrm>
              <a:off x="4267200" y="3063017"/>
              <a:ext cx="7620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596833-4F4C-E044-B10F-CA7DC9EDF590}"/>
                </a:ext>
              </a:extLst>
            </p:cNvPr>
            <p:cNvSpPr/>
            <p:nvPr/>
          </p:nvSpPr>
          <p:spPr>
            <a:xfrm>
              <a:off x="3200400" y="3381010"/>
              <a:ext cx="7620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225677F9-FAE2-6A4E-BF20-D205D77C55A3}"/>
                </a:ext>
              </a:extLst>
            </p:cNvPr>
            <p:cNvSpPr/>
            <p:nvPr/>
          </p:nvSpPr>
          <p:spPr>
            <a:xfrm>
              <a:off x="5334000" y="3047999"/>
              <a:ext cx="914400" cy="411035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Elbow Connector 12">
              <a:extLst>
                <a:ext uri="{FF2B5EF4-FFF2-40B4-BE49-F238E27FC236}">
                  <a16:creationId xmlns:a16="http://schemas.microsoft.com/office/drawing/2014/main" id="{4EF0692D-0044-E141-BBCD-0EA08ADDDD9E}"/>
                </a:ext>
              </a:extLst>
            </p:cNvPr>
            <p:cNvCxnSpPr>
              <a:stCxn id="7" idx="3"/>
              <a:endCxn id="8" idx="0"/>
            </p:cNvCxnSpPr>
            <p:nvPr/>
          </p:nvCxnSpPr>
          <p:spPr>
            <a:xfrm>
              <a:off x="4038600" y="2857500"/>
              <a:ext cx="609600" cy="205517"/>
            </a:xfrm>
            <a:prstGeom prst="bentConnector2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>
              <a:extLst>
                <a:ext uri="{FF2B5EF4-FFF2-40B4-BE49-F238E27FC236}">
                  <a16:creationId xmlns:a16="http://schemas.microsoft.com/office/drawing/2014/main" id="{BF3CF0A2-74A3-3C48-A6B2-10F0A0B3E202}"/>
                </a:ext>
              </a:extLst>
            </p:cNvPr>
            <p:cNvCxnSpPr>
              <a:cxnSpLocks/>
              <a:stCxn id="9" idx="1"/>
              <a:endCxn id="7" idx="1"/>
            </p:cNvCxnSpPr>
            <p:nvPr/>
          </p:nvCxnSpPr>
          <p:spPr>
            <a:xfrm rot="10800000">
              <a:off x="3124200" y="2857500"/>
              <a:ext cx="76200" cy="714010"/>
            </a:xfrm>
            <a:prstGeom prst="bentConnector3">
              <a:avLst>
                <a:gd name="adj1" fmla="val 40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E4B0816-4702-B540-B7DD-A810D5E18FBB}"/>
                </a:ext>
              </a:extLst>
            </p:cNvPr>
            <p:cNvCxnSpPr>
              <a:stCxn id="7" idx="2"/>
              <a:endCxn id="9" idx="0"/>
            </p:cNvCxnSpPr>
            <p:nvPr/>
          </p:nvCxnSpPr>
          <p:spPr>
            <a:xfrm>
              <a:off x="3581400" y="3163824"/>
              <a:ext cx="0" cy="217186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E17924F-0A09-8A4E-AF40-F27A53FD2033}"/>
                </a:ext>
              </a:extLst>
            </p:cNvPr>
            <p:cNvCxnSpPr>
              <a:cxnSpLocks/>
              <a:stCxn id="8" idx="3"/>
              <a:endCxn id="11" idx="1"/>
            </p:cNvCxnSpPr>
            <p:nvPr/>
          </p:nvCxnSpPr>
          <p:spPr>
            <a:xfrm>
              <a:off x="5029200" y="3253517"/>
              <a:ext cx="304800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34A95D17-D590-8447-823F-34A4DF534FBF}"/>
              </a:ext>
            </a:extLst>
          </p:cNvPr>
          <p:cNvSpPr txBox="1"/>
          <p:nvPr/>
        </p:nvSpPr>
        <p:spPr>
          <a:xfrm>
            <a:off x="2039546" y="1181100"/>
            <a:ext cx="5064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name </a:t>
            </a:r>
            <a:r>
              <a:rPr lang="en-US" sz="2200" b="1" dirty="0"/>
              <a:t>should say what it does.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1E751B-699D-2F4D-B1C2-F84B49922F33}"/>
              </a:ext>
            </a:extLst>
          </p:cNvPr>
          <p:cNvSpPr txBox="1"/>
          <p:nvPr/>
        </p:nvSpPr>
        <p:spPr>
          <a:xfrm>
            <a:off x="15910" y="3336458"/>
            <a:ext cx="3381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can have </a:t>
            </a:r>
            <a:r>
              <a:rPr lang="en-US" sz="2200" b="1" dirty="0"/>
              <a:t>inputs</a:t>
            </a:r>
            <a:r>
              <a:rPr lang="en-US" sz="2200" dirty="0"/>
              <a:t> (arguments, parameters)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BA71BDE-A2EA-B149-AD46-F388F5AC68F6}"/>
              </a:ext>
            </a:extLst>
          </p:cNvPr>
          <p:cNvSpPr txBox="1"/>
          <p:nvPr/>
        </p:nvSpPr>
        <p:spPr>
          <a:xfrm>
            <a:off x="5799160" y="3336457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can have </a:t>
            </a:r>
            <a:r>
              <a:rPr lang="en-US" sz="2200" b="1" dirty="0"/>
              <a:t>outputs</a:t>
            </a:r>
            <a:r>
              <a:rPr lang="en-US" sz="2200" dirty="0"/>
              <a:t> (return value, </a:t>
            </a:r>
            <a:r>
              <a:rPr lang="en-US" sz="2200" i="1" dirty="0"/>
              <a:t>side effects</a:t>
            </a:r>
            <a:r>
              <a:rPr lang="en-US" sz="2200" dirty="0"/>
              <a:t>)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371CC6-460D-384A-B052-C16C2B582ED0}"/>
              </a:ext>
            </a:extLst>
          </p:cNvPr>
          <p:cNvSpPr txBox="1"/>
          <p:nvPr/>
        </p:nvSpPr>
        <p:spPr>
          <a:xfrm>
            <a:off x="2023028" y="4444987"/>
            <a:ext cx="5081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there's (obviously) code inside, but it should be treated as a </a:t>
            </a:r>
            <a:r>
              <a:rPr lang="en-US" sz="2200" b="1" dirty="0"/>
              <a:t>black box.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32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6" grpId="0" animBg="1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314E-3E60-5547-8B36-E6EF183B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Reuse and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63073-B3BD-9F44-8E8A-22E28947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functions give us </a:t>
            </a:r>
            <a:r>
              <a:rPr lang="en-US" i="1" dirty="0"/>
              <a:t>flexibility.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86353-701B-644A-9887-7AE9E3FA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645BE-983B-8746-8CE1-3E34E023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FBF9FC-DE70-4B42-ACBA-5F26F1053755}"/>
              </a:ext>
            </a:extLst>
          </p:cNvPr>
          <p:cNvGrpSpPr/>
          <p:nvPr/>
        </p:nvGrpSpPr>
        <p:grpSpPr>
          <a:xfrm>
            <a:off x="685800" y="1861520"/>
            <a:ext cx="2783652" cy="1192572"/>
            <a:chOff x="660421" y="1751655"/>
            <a:chExt cx="2783652" cy="1192572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DA5AF4F8-0176-E04D-9576-2AE4300103BA}"/>
                </a:ext>
              </a:extLst>
            </p:cNvPr>
            <p:cNvSpPr/>
            <p:nvPr/>
          </p:nvSpPr>
          <p:spPr>
            <a:xfrm>
              <a:off x="2148673" y="1751655"/>
              <a:ext cx="1295400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println</a:t>
              </a:r>
              <a:endPara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EC713626-8287-0A46-913C-175A67335696}"/>
                </a:ext>
              </a:extLst>
            </p:cNvPr>
            <p:cNvSpPr/>
            <p:nvPr/>
          </p:nvSpPr>
          <p:spPr>
            <a:xfrm>
              <a:off x="1691473" y="1819828"/>
              <a:ext cx="445477" cy="40011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9415D58-5463-9D46-8A7C-418D1F1F6745}"/>
                </a:ext>
              </a:extLst>
            </p:cNvPr>
            <p:cNvSpPr txBox="1"/>
            <p:nvPr/>
          </p:nvSpPr>
          <p:spPr>
            <a:xfrm>
              <a:off x="801486" y="1819828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"hi!"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3A424D86-FBE4-1843-B823-35EEF452DCD8}"/>
                </a:ext>
              </a:extLst>
            </p:cNvPr>
            <p:cNvSpPr/>
            <p:nvPr/>
          </p:nvSpPr>
          <p:spPr>
            <a:xfrm>
              <a:off x="2148673" y="2407765"/>
              <a:ext cx="1295400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println</a:t>
              </a:r>
              <a:endPara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D8FA3065-22AA-8F4E-8E60-3E4048DF64EE}"/>
                </a:ext>
              </a:extLst>
            </p:cNvPr>
            <p:cNvSpPr/>
            <p:nvPr/>
          </p:nvSpPr>
          <p:spPr>
            <a:xfrm>
              <a:off x="1691473" y="2475938"/>
              <a:ext cx="445477" cy="40011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BFAF41F-D0AB-8E4E-9DF6-8872569ACBA6}"/>
                </a:ext>
              </a:extLst>
            </p:cNvPr>
            <p:cNvSpPr txBox="1"/>
            <p:nvPr/>
          </p:nvSpPr>
          <p:spPr>
            <a:xfrm>
              <a:off x="660421" y="2475938"/>
              <a:ext cx="1031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"bye!"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6D27F8D-3131-9548-8C01-37DF04ED3023}"/>
              </a:ext>
            </a:extLst>
          </p:cNvPr>
          <p:cNvSpPr txBox="1"/>
          <p:nvPr/>
        </p:nvSpPr>
        <p:spPr>
          <a:xfrm>
            <a:off x="183382" y="927398"/>
            <a:ext cx="4162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avoid repeating ourselves by calling them more than once.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BEFBA1-DE86-824C-B457-CCBF8101256F}"/>
              </a:ext>
            </a:extLst>
          </p:cNvPr>
          <p:cNvSpPr txBox="1"/>
          <p:nvPr/>
        </p:nvSpPr>
        <p:spPr>
          <a:xfrm>
            <a:off x="4358473" y="927397"/>
            <a:ext cx="46322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complex, multi-step tasks can be split into smaller functions.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5353EC0-75DD-D74F-8B25-CD549C665E8D}"/>
              </a:ext>
            </a:extLst>
          </p:cNvPr>
          <p:cNvGrpSpPr/>
          <p:nvPr/>
        </p:nvGrpSpPr>
        <p:grpSpPr>
          <a:xfrm>
            <a:off x="4587073" y="1792948"/>
            <a:ext cx="4190999" cy="1293152"/>
            <a:chOff x="4572000" y="1975800"/>
            <a:chExt cx="4190999" cy="1807168"/>
          </a:xfrm>
        </p:grpSpPr>
        <p:sp>
          <p:nvSpPr>
            <p:cNvPr id="19" name="Right Arrow 18">
              <a:extLst>
                <a:ext uri="{FF2B5EF4-FFF2-40B4-BE49-F238E27FC236}">
                  <a16:creationId xmlns:a16="http://schemas.microsoft.com/office/drawing/2014/main" id="{CEE4DC09-1A09-BB4C-9E98-3CBB0E4A4E15}"/>
                </a:ext>
              </a:extLst>
            </p:cNvPr>
            <p:cNvSpPr/>
            <p:nvPr/>
          </p:nvSpPr>
          <p:spPr>
            <a:xfrm>
              <a:off x="6184757" y="1976919"/>
              <a:ext cx="445477" cy="524652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</a:t>
              </a:r>
            </a:p>
          </p:txBody>
        </p:sp>
        <p:sp>
          <p:nvSpPr>
            <p:cNvPr id="20" name="Right Arrow 19">
              <a:extLst>
                <a:ext uri="{FF2B5EF4-FFF2-40B4-BE49-F238E27FC236}">
                  <a16:creationId xmlns:a16="http://schemas.microsoft.com/office/drawing/2014/main" id="{F29EB2BB-7F2A-9F46-8AA6-FC5435877E01}"/>
                </a:ext>
              </a:extLst>
            </p:cNvPr>
            <p:cNvSpPr/>
            <p:nvPr/>
          </p:nvSpPr>
          <p:spPr>
            <a:xfrm>
              <a:off x="6184757" y="2633029"/>
              <a:ext cx="445477" cy="524652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</a:t>
              </a:r>
            </a:p>
          </p:txBody>
        </p:sp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E59BE200-DF44-4747-AF5D-8B8BC8298B39}"/>
                </a:ext>
              </a:extLst>
            </p:cNvPr>
            <p:cNvSpPr/>
            <p:nvPr/>
          </p:nvSpPr>
          <p:spPr>
            <a:xfrm>
              <a:off x="6184757" y="3246508"/>
              <a:ext cx="445477" cy="524652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4A00144-BDF4-2648-AD8D-815E286808D6}"/>
                </a:ext>
              </a:extLst>
            </p:cNvPr>
            <p:cNvSpPr/>
            <p:nvPr/>
          </p:nvSpPr>
          <p:spPr>
            <a:xfrm>
              <a:off x="4572000" y="1975800"/>
              <a:ext cx="1600200" cy="1805314"/>
            </a:xfrm>
            <a:prstGeom prst="roundRect">
              <a:avLst>
                <a:gd name="adj" fmla="val 1024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draw_stuff</a:t>
              </a:r>
              <a:endPara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6B005B2C-AD92-A249-9849-51F837C5478C}"/>
                </a:ext>
              </a:extLst>
            </p:cNvPr>
            <p:cNvSpPr/>
            <p:nvPr/>
          </p:nvSpPr>
          <p:spPr>
            <a:xfrm>
              <a:off x="6630236" y="1977654"/>
              <a:ext cx="2132763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draw_paddles</a:t>
              </a:r>
              <a:endPara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6A8E2008-EAE8-A145-8B14-E5A026C6A25E}"/>
                </a:ext>
              </a:extLst>
            </p:cNvPr>
            <p:cNvSpPr/>
            <p:nvPr/>
          </p:nvSpPr>
          <p:spPr>
            <a:xfrm>
              <a:off x="6630235" y="2612080"/>
              <a:ext cx="2132763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draw_ball</a:t>
              </a:r>
              <a:endPara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ABED7EBA-2980-4C41-9F19-EF1C6BDE83FA}"/>
                </a:ext>
              </a:extLst>
            </p:cNvPr>
            <p:cNvSpPr/>
            <p:nvPr/>
          </p:nvSpPr>
          <p:spPr>
            <a:xfrm>
              <a:off x="6630234" y="3246506"/>
              <a:ext cx="2132763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draw_score</a:t>
              </a:r>
              <a:endPara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299EF5F-6A60-3048-9B28-597FABA74778}"/>
              </a:ext>
            </a:extLst>
          </p:cNvPr>
          <p:cNvSpPr txBox="1"/>
          <p:nvPr/>
        </p:nvSpPr>
        <p:spPr>
          <a:xfrm>
            <a:off x="914400" y="3311068"/>
            <a:ext cx="713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one function's outputs can become another's inputs.</a:t>
            </a:r>
            <a:endParaRPr lang="en-US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888E752-5BA6-3A4A-B2D9-EC3A581A175B}"/>
              </a:ext>
            </a:extLst>
          </p:cNvPr>
          <p:cNvGrpSpPr/>
          <p:nvPr/>
        </p:nvGrpSpPr>
        <p:grpSpPr>
          <a:xfrm>
            <a:off x="1455987" y="3805076"/>
            <a:ext cx="6048643" cy="1147949"/>
            <a:chOff x="1300816" y="3784900"/>
            <a:chExt cx="6048643" cy="1147949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453C753E-0012-554E-9960-F5A42E01D862}"/>
                </a:ext>
              </a:extLst>
            </p:cNvPr>
            <p:cNvSpPr/>
            <p:nvPr/>
          </p:nvSpPr>
          <p:spPr>
            <a:xfrm>
              <a:off x="2659724" y="4070203"/>
              <a:ext cx="1698749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deg_to_rad</a:t>
              </a:r>
              <a:endPara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Right Arrow 25">
              <a:extLst>
                <a:ext uri="{FF2B5EF4-FFF2-40B4-BE49-F238E27FC236}">
                  <a16:creationId xmlns:a16="http://schemas.microsoft.com/office/drawing/2014/main" id="{EABBE993-5DDE-FD49-8C5C-74695988AD44}"/>
                </a:ext>
              </a:extLst>
            </p:cNvPr>
            <p:cNvSpPr/>
            <p:nvPr/>
          </p:nvSpPr>
          <p:spPr>
            <a:xfrm>
              <a:off x="2202525" y="4138376"/>
              <a:ext cx="445477" cy="40011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D088249-CD5F-7E4F-95A3-8020F48EB49A}"/>
                </a:ext>
              </a:extLst>
            </p:cNvPr>
            <p:cNvSpPr txBox="1"/>
            <p:nvPr/>
          </p:nvSpPr>
          <p:spPr>
            <a:xfrm>
              <a:off x="1300816" y="4144527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angle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C3AA588A-BF50-5E4A-84F2-4E807E456B23}"/>
                </a:ext>
              </a:extLst>
            </p:cNvPr>
            <p:cNvSpPr/>
            <p:nvPr/>
          </p:nvSpPr>
          <p:spPr>
            <a:xfrm>
              <a:off x="4827395" y="3784900"/>
              <a:ext cx="826480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sin</a:t>
              </a:r>
            </a:p>
          </p:txBody>
        </p:sp>
        <p:sp>
          <p:nvSpPr>
            <p:cNvPr id="29" name="Right Arrow 28">
              <a:extLst>
                <a:ext uri="{FF2B5EF4-FFF2-40B4-BE49-F238E27FC236}">
                  <a16:creationId xmlns:a16="http://schemas.microsoft.com/office/drawing/2014/main" id="{B000F479-8205-854A-BA8A-D91E91044480}"/>
                </a:ext>
              </a:extLst>
            </p:cNvPr>
            <p:cNvSpPr/>
            <p:nvPr/>
          </p:nvSpPr>
          <p:spPr>
            <a:xfrm rot="20493624">
              <a:off x="4364334" y="3960124"/>
              <a:ext cx="445477" cy="40011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D75D671D-0685-AB4A-B9EC-68FF223EA6E6}"/>
                </a:ext>
              </a:extLst>
            </p:cNvPr>
            <p:cNvSpPr/>
            <p:nvPr/>
          </p:nvSpPr>
          <p:spPr>
            <a:xfrm>
              <a:off x="6168780" y="4080889"/>
              <a:ext cx="1180679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rotate</a:t>
              </a: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BF034865-37B6-3649-8611-BB4767115580}"/>
                </a:ext>
              </a:extLst>
            </p:cNvPr>
            <p:cNvSpPr/>
            <p:nvPr/>
          </p:nvSpPr>
          <p:spPr>
            <a:xfrm>
              <a:off x="4827395" y="4396387"/>
              <a:ext cx="826480" cy="53646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cos</a:t>
              </a:r>
            </a:p>
          </p:txBody>
        </p:sp>
        <p:sp>
          <p:nvSpPr>
            <p:cNvPr id="34" name="Right Arrow 33">
              <a:extLst>
                <a:ext uri="{FF2B5EF4-FFF2-40B4-BE49-F238E27FC236}">
                  <a16:creationId xmlns:a16="http://schemas.microsoft.com/office/drawing/2014/main" id="{D66453CF-E2F8-614E-A424-85B1168F7828}"/>
                </a:ext>
              </a:extLst>
            </p:cNvPr>
            <p:cNvSpPr/>
            <p:nvPr/>
          </p:nvSpPr>
          <p:spPr>
            <a:xfrm rot="1106376" flipV="1">
              <a:off x="4352610" y="4355995"/>
              <a:ext cx="445477" cy="40011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  <p:sp>
          <p:nvSpPr>
            <p:cNvPr id="36" name="Right Arrow 35">
              <a:extLst>
                <a:ext uri="{FF2B5EF4-FFF2-40B4-BE49-F238E27FC236}">
                  <a16:creationId xmlns:a16="http://schemas.microsoft.com/office/drawing/2014/main" id="{09A84671-84F9-EB49-886A-0985FB8F51C5}"/>
                </a:ext>
              </a:extLst>
            </p:cNvPr>
            <p:cNvSpPr/>
            <p:nvPr/>
          </p:nvSpPr>
          <p:spPr>
            <a:xfrm rot="1106376" flipV="1">
              <a:off x="5727982" y="3965358"/>
              <a:ext cx="445477" cy="40011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  <p:sp>
          <p:nvSpPr>
            <p:cNvPr id="37" name="Right Arrow 36">
              <a:extLst>
                <a:ext uri="{FF2B5EF4-FFF2-40B4-BE49-F238E27FC236}">
                  <a16:creationId xmlns:a16="http://schemas.microsoft.com/office/drawing/2014/main" id="{BCBFD0DA-73B7-6D4C-ABB0-8FF8540A9099}"/>
                </a:ext>
              </a:extLst>
            </p:cNvPr>
            <p:cNvSpPr/>
            <p:nvPr/>
          </p:nvSpPr>
          <p:spPr>
            <a:xfrm rot="20493624">
              <a:off x="5716258" y="4361229"/>
              <a:ext cx="445477" cy="40011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90855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3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21204</TotalTime>
  <Words>2454</Words>
  <Application>Microsoft Macintosh PowerPoint</Application>
  <PresentationFormat>On-screen Show (16:10)</PresentationFormat>
  <Paragraphs>478</Paragraphs>
  <Slides>31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Functions</vt:lpstr>
      <vt:lpstr>Class announcements</vt:lpstr>
      <vt:lpstr>A frustrating story</vt:lpstr>
      <vt:lpstr>Nothing is ever as simple as you want it to be</vt:lpstr>
      <vt:lpstr>The moral of the story</vt:lpstr>
      <vt:lpstr>In other words…</vt:lpstr>
      <vt:lpstr>Functions</vt:lpstr>
      <vt:lpstr>What's a function?</vt:lpstr>
      <vt:lpstr>Reuse and composition</vt:lpstr>
      <vt:lpstr>Call and return</vt:lpstr>
      <vt:lpstr>Call graphs Finish by :35</vt:lpstr>
      <vt:lpstr>The Digraph of Life</vt:lpstr>
      <vt:lpstr>BAD GRAPH, BAD GRAPH</vt:lpstr>
      <vt:lpstr>The shape of a program</vt:lpstr>
      <vt:lpstr>Top-down design and stubbing-out</vt:lpstr>
      <vt:lpstr>Implementing Functions</vt:lpstr>
      <vt:lpstr>The basics</vt:lpstr>
      <vt:lpstr>Calling conventions</vt:lpstr>
      <vt:lpstr>The program counter register</vt:lpstr>
      <vt:lpstr>The return address register</vt:lpstr>
      <vt:lpstr>Calling and returning in MIPS</vt:lpstr>
      <vt:lpstr>So what do jal and jr do?</vt:lpstr>
      <vt:lpstr>BRANCHES DO NOT DO THIS.</vt:lpstr>
      <vt:lpstr>Passing arguments and returning values</vt:lpstr>
      <vt:lpstr>How did you write syscalls?</vt:lpstr>
      <vt:lpstr>Getting and giving values</vt:lpstr>
      <vt:lpstr>Input, output</vt:lpstr>
      <vt:lpstr>Calling that function</vt:lpstr>
      <vt:lpstr>An issue.</vt:lpstr>
      <vt:lpstr>YOU ONLY HAVE ONE BOOKMARK</vt:lpstr>
      <vt:lpstr>What's the deal? (animated)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400</cp:revision>
  <cp:lastPrinted>2017-09-07T03:08:04Z</cp:lastPrinted>
  <dcterms:created xsi:type="dcterms:W3CDTF">2017-08-16T23:52:35Z</dcterms:created>
  <dcterms:modified xsi:type="dcterms:W3CDTF">2024-02-05T15:46:06Z</dcterms:modified>
</cp:coreProperties>
</file>